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4"/>
  </p:notesMasterIdLst>
  <p:sldIdLst>
    <p:sldId id="291" r:id="rId2"/>
    <p:sldId id="477" r:id="rId3"/>
    <p:sldId id="476" r:id="rId4"/>
    <p:sldId id="479" r:id="rId5"/>
    <p:sldId id="485" r:id="rId6"/>
    <p:sldId id="480" r:id="rId7"/>
    <p:sldId id="481" r:id="rId8"/>
    <p:sldId id="482" r:id="rId9"/>
    <p:sldId id="483" r:id="rId10"/>
    <p:sldId id="484" r:id="rId11"/>
    <p:sldId id="491" r:id="rId12"/>
    <p:sldId id="492" r:id="rId13"/>
    <p:sldId id="493" r:id="rId14"/>
    <p:sldId id="494" r:id="rId15"/>
    <p:sldId id="496" r:id="rId16"/>
    <p:sldId id="498" r:id="rId17"/>
    <p:sldId id="497" r:id="rId18"/>
    <p:sldId id="499" r:id="rId19"/>
    <p:sldId id="500" r:id="rId20"/>
    <p:sldId id="486" r:id="rId21"/>
    <p:sldId id="488" r:id="rId22"/>
    <p:sldId id="487" r:id="rId23"/>
    <p:sldId id="489" r:id="rId24"/>
    <p:sldId id="490" r:id="rId25"/>
    <p:sldId id="501" r:id="rId26"/>
    <p:sldId id="504" r:id="rId27"/>
    <p:sldId id="478" r:id="rId28"/>
    <p:sldId id="472" r:id="rId29"/>
    <p:sldId id="474" r:id="rId30"/>
    <p:sldId id="334" r:id="rId31"/>
    <p:sldId id="320" r:id="rId32"/>
    <p:sldId id="396" r:id="rId33"/>
  </p:sldIdLst>
  <p:sldSz cx="9906000" cy="6858000" type="A4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微软雅黑" pitchFamily="34" charset="-122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E09"/>
    <a:srgbClr val="B2B2B2"/>
    <a:srgbClr val="FB051C"/>
    <a:srgbClr val="A94F17"/>
    <a:srgbClr val="CCCCFF"/>
    <a:srgbClr val="FFFF00"/>
    <a:srgbClr val="00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9" autoAdjust="0"/>
    <p:restoredTop sz="89647" autoAdjust="0"/>
  </p:normalViewPr>
  <p:slideViewPr>
    <p:cSldViewPr>
      <p:cViewPr varScale="1">
        <p:scale>
          <a:sx n="104" d="100"/>
          <a:sy n="104" d="100"/>
        </p:scale>
        <p:origin x="-120" y="-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9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ea typeface="微软雅黑" pitchFamily="34" charset="-122"/>
              </a:defRPr>
            </a:lvl1pPr>
          </a:lstStyle>
          <a:p>
            <a:pPr>
              <a:defRPr/>
            </a:pPr>
            <a:fld id="{E445031B-589C-42B5-A130-4F0593A338A2}" type="datetimeFigureOut">
              <a:rPr lang="zh-CN" altLang="en-US"/>
              <a:pPr>
                <a:defRPr/>
              </a:pPr>
              <a:t>2013/11/6</a:t>
            </a:fld>
            <a:endParaRPr lang="en-US"/>
          </a:p>
        </p:txBody>
      </p:sp>
      <p:sp>
        <p:nvSpPr>
          <p:cNvPr id="358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714625" y="514350"/>
            <a:ext cx="371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幻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ea typeface="微软雅黑" pitchFamily="34" charset="-122"/>
              </a:defRPr>
            </a:lvl1pPr>
          </a:lstStyle>
          <a:p>
            <a:pPr>
              <a:defRPr/>
            </a:pPr>
            <a:fld id="{1D3E3627-0B96-4B52-A88C-2AD285B30D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2B4AD-17F4-4E47-8CFC-7EFF99DEE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DC32A-1C03-46C6-B5EA-8BE8AA06CF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4BF93-1490-4D4E-81C0-3FC95619B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A6044-3C49-44FF-9ADD-2D7380F4D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64108-2349-48FB-87CF-6358E6133E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4C852-9293-4A4B-94B1-2D5672A80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FD034-8CC6-4868-9404-BD1995D38D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03FD4-E899-4319-961B-5B0E2089B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8E8A7-4B9E-4108-9B53-3D1BF4524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AA785-E9AA-4E0B-B104-814FDF129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3CF59-86FE-4684-875B-A16DC9AA5E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78647E84-FDC6-4658-A7F9-10E40C93F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nhuangcheng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ongyuyixin.com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ladongla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jyhzs.com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udodo.com.cn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ewcreator3d.com.cn/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yewu@imoyo.com.cn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236538" y="-241300"/>
            <a:ext cx="10391776" cy="7337425"/>
            <a:chOff x="0" y="0"/>
            <a:chExt cx="6551" cy="4627"/>
          </a:xfrm>
        </p:grpSpPr>
        <p:pic>
          <p:nvPicPr>
            <p:cNvPr id="2057" name="Rectangle 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51" cy="4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8" name="Text Box 4"/>
            <p:cNvSpPr txBox="1">
              <a:spLocks noChangeArrowheads="1"/>
            </p:cNvSpPr>
            <p:nvPr/>
          </p:nvSpPr>
          <p:spPr bwMode="auto">
            <a:xfrm>
              <a:off x="154" y="154"/>
              <a:ext cx="624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629025" y="5980113"/>
            <a:ext cx="292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800" b="0" u="sng">
                <a:solidFill>
                  <a:srgbClr val="D9D9D9"/>
                </a:solidFill>
                <a:ea typeface="微软雅黑" pitchFamily="34" charset="-122"/>
              </a:rPr>
              <a:t>北京视创博奥科技有限公司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3809992" y="5732463"/>
            <a:ext cx="26892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FB051C"/>
                </a:solidFill>
                <a:latin typeface="Arial" charset="0"/>
              </a:rPr>
              <a:t>Intelligence  We Offer Fortune You Gain</a:t>
            </a:r>
            <a:endParaRPr lang="zh-CN" altLang="en-US" sz="1800" b="0" dirty="0">
              <a:solidFill>
                <a:srgbClr val="FB051C"/>
              </a:solidFill>
              <a:latin typeface="Arial" charset="0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073275" y="1916113"/>
            <a:ext cx="6094413" cy="158432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Stencil" pitchFamily="82" charset="0"/>
                <a:ea typeface="微软雅黑" pitchFamily="34" charset="-122"/>
              </a:rPr>
              <a:t>企业级视觉前端</a:t>
            </a:r>
            <a:r>
              <a:rPr lang="en-US" altLang="zh-CN" b="1" dirty="0" smtClean="0">
                <a:solidFill>
                  <a:schemeClr val="bg1"/>
                </a:solidFill>
                <a:latin typeface="Stencil" pitchFamily="82" charset="0"/>
                <a:ea typeface="微软雅黑" pitchFamily="34" charset="-122"/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  <a:latin typeface="Stencil" pitchFamily="82" charset="0"/>
                <a:ea typeface="微软雅黑" pitchFamily="34" charset="-122"/>
              </a:rPr>
            </a:br>
            <a:r>
              <a:rPr lang="zh-CN" altLang="en-US" b="1" dirty="0" smtClean="0">
                <a:solidFill>
                  <a:schemeClr val="bg1"/>
                </a:solidFill>
                <a:latin typeface="Stencil" pitchFamily="82" charset="0"/>
                <a:ea typeface="微软雅黑" pitchFamily="34" charset="-122"/>
              </a:rPr>
              <a:t>解决方案</a:t>
            </a:r>
            <a:endParaRPr lang="en-US" sz="2000" b="1" dirty="0" smtClean="0">
              <a:solidFill>
                <a:schemeClr val="bg1"/>
              </a:solidFill>
              <a:latin typeface="Stencil" pitchFamily="82" charset="0"/>
              <a:ea typeface="仿宋" pitchFamily="49" charset="-122"/>
            </a:endParaRPr>
          </a:p>
        </p:txBody>
      </p:sp>
      <p:sp>
        <p:nvSpPr>
          <p:cNvPr id="2054" name="矩形 2"/>
          <p:cNvSpPr>
            <a:spLocks noChangeArrowheads="1"/>
          </p:cNvSpPr>
          <p:nvPr/>
        </p:nvSpPr>
        <p:spPr bwMode="auto">
          <a:xfrm>
            <a:off x="0" y="1557338"/>
            <a:ext cx="200025" cy="23764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 b="0">
              <a:latin typeface="Arial" charset="0"/>
            </a:endParaRPr>
          </a:p>
        </p:txBody>
      </p:sp>
      <p:sp>
        <p:nvSpPr>
          <p:cNvPr id="3082" name="矩形 3"/>
          <p:cNvSpPr>
            <a:spLocks noChangeArrowheads="1"/>
          </p:cNvSpPr>
          <p:nvPr/>
        </p:nvSpPr>
        <p:spPr bwMode="auto">
          <a:xfrm>
            <a:off x="2505075" y="4191000"/>
            <a:ext cx="5400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>
                <a:solidFill>
                  <a:schemeClr val="bg1"/>
                </a:solidFill>
                <a:ea typeface="微软雅黑" pitchFamily="34" charset="-122"/>
              </a:rPr>
              <a:t>企业、品牌</a:t>
            </a:r>
            <a:r>
              <a:rPr lang="en-US" sz="2400">
                <a:solidFill>
                  <a:schemeClr val="bg1"/>
                </a:solidFill>
                <a:ea typeface="微软雅黑" pitchFamily="34" charset="-122"/>
              </a:rPr>
              <a:t>、连锁机构</a:t>
            </a:r>
            <a:endParaRPr lang="zh-CN" altLang="en-US" sz="240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056" name="Picture 1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288" y="2276475"/>
            <a:ext cx="12573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utoUpdateAnimBg="0"/>
      <p:bldP spid="308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1267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1275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案例五：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MIAMI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Boat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 S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how</a:t>
            </a:r>
          </a:p>
        </p:txBody>
      </p:sp>
      <p:cxnSp>
        <p:nvCxnSpPr>
          <p:cNvPr id="11269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1270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11271" name="图片 1" descr="IMG_11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1484313"/>
            <a:ext cx="2736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图片 2" descr="IMG_11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3138" y="1484313"/>
            <a:ext cx="273526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图片 3" descr="IMG_11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4663" y="1484313"/>
            <a:ext cx="2736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矩形 10"/>
          <p:cNvSpPr>
            <a:spLocks noChangeArrowheads="1"/>
          </p:cNvSpPr>
          <p:nvPr/>
        </p:nvSpPr>
        <p:spPr bwMode="auto">
          <a:xfrm>
            <a:off x="128588" y="5949950"/>
            <a:ext cx="9504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en-US" sz="1800">
                <a:solidFill>
                  <a:srgbClr val="000000"/>
                </a:solidFill>
                <a:ea typeface="微软雅黑" pitchFamily="34" charset="-122"/>
              </a:rPr>
              <a:t>一款游艇的</a:t>
            </a:r>
            <a:r>
              <a:rPr lang="en-US" altLang="zh-CN" sz="1800">
                <a:solidFill>
                  <a:srgbClr val="000000"/>
                </a:solidFill>
                <a:ea typeface="微软雅黑" pitchFamily="34" charset="-122"/>
              </a:rPr>
              <a:t>APP</a:t>
            </a:r>
            <a:r>
              <a:rPr lang="en-US" sz="1800">
                <a:solidFill>
                  <a:srgbClr val="000000"/>
                </a:solidFill>
                <a:ea typeface="微软雅黑" pitchFamily="34" charset="-122"/>
              </a:rPr>
              <a:t>，相对于</a:t>
            </a:r>
            <a:r>
              <a:rPr lang="en-US" altLang="zh-CN" sz="1800">
                <a:solidFill>
                  <a:srgbClr val="000000"/>
                </a:solidFill>
                <a:ea typeface="微软雅黑" pitchFamily="34" charset="-122"/>
              </a:rPr>
              <a:t>SuperYacht</a:t>
            </a:r>
            <a:r>
              <a:rPr lang="zh-CN" altLang="en-US" sz="1800">
                <a:solidFill>
                  <a:srgbClr val="000000"/>
                </a:solidFill>
                <a:ea typeface="微软雅黑" pitchFamily="34" charset="-122"/>
              </a:rPr>
              <a:t>多了很多功能交互，在满足功能性需求的同时加以清爽的的风格表现了这一切</a:t>
            </a:r>
            <a:endParaRPr lang="zh-CN" altLang="en-US" sz="1800" b="0"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2299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2292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案例六：超市类的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APP</a:t>
            </a:r>
          </a:p>
        </p:txBody>
      </p:sp>
      <p:cxnSp>
        <p:nvCxnSpPr>
          <p:cNvPr id="12293" name="AutoShape 22"/>
          <p:cNvCxnSpPr>
            <a:cxnSpLocks noChangeShapeType="1"/>
          </p:cNvCxnSpPr>
          <p:nvPr/>
        </p:nvCxnSpPr>
        <p:spPr bwMode="auto">
          <a:xfrm rot="5400000">
            <a:off x="506413" y="3589338"/>
            <a:ext cx="47513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2294" name="AutoShape 23"/>
          <p:cNvCxnSpPr>
            <a:cxnSpLocks noChangeShapeType="1"/>
          </p:cNvCxnSpPr>
          <p:nvPr/>
        </p:nvCxnSpPr>
        <p:spPr bwMode="auto">
          <a:xfrm rot="16200000" flipH="1">
            <a:off x="3221038" y="3589338"/>
            <a:ext cx="47513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6637" name="矩形 10"/>
          <p:cNvSpPr>
            <a:spLocks noChangeArrowheads="1"/>
          </p:cNvSpPr>
          <p:nvPr/>
        </p:nvSpPr>
        <p:spPr bwMode="auto">
          <a:xfrm>
            <a:off x="520700" y="6130925"/>
            <a:ext cx="9004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en-US" sz="1800">
                <a:solidFill>
                  <a:srgbClr val="000000"/>
                </a:solidFill>
                <a:ea typeface="微软雅黑" pitchFamily="34" charset="-122"/>
              </a:rPr>
              <a:t>一款</a:t>
            </a:r>
            <a:r>
              <a:rPr lang="zh-CN" altLang="en-US" sz="1800">
                <a:solidFill>
                  <a:srgbClr val="000000"/>
                </a:solidFill>
                <a:ea typeface="微软雅黑" pitchFamily="34" charset="-122"/>
              </a:rPr>
              <a:t>超市</a:t>
            </a:r>
            <a:r>
              <a:rPr lang="en-US" sz="1800">
                <a:solidFill>
                  <a:srgbClr val="000000"/>
                </a:solidFill>
                <a:ea typeface="微软雅黑" pitchFamily="34" charset="-122"/>
              </a:rPr>
              <a:t>的</a:t>
            </a:r>
            <a:r>
              <a:rPr lang="en-US" altLang="zh-CN" sz="1800">
                <a:solidFill>
                  <a:srgbClr val="000000"/>
                </a:solidFill>
                <a:ea typeface="微软雅黑" pitchFamily="34" charset="-122"/>
              </a:rPr>
              <a:t>APP</a:t>
            </a:r>
            <a:r>
              <a:rPr lang="en-US" sz="1800">
                <a:solidFill>
                  <a:srgbClr val="000000"/>
                </a:solidFill>
                <a:ea typeface="微软雅黑" pitchFamily="34" charset="-122"/>
              </a:rPr>
              <a:t>，</a:t>
            </a:r>
            <a:r>
              <a:rPr lang="zh-CN" altLang="en-US" sz="1800">
                <a:solidFill>
                  <a:srgbClr val="000000"/>
                </a:solidFill>
                <a:ea typeface="微软雅黑" pitchFamily="34" charset="-122"/>
              </a:rPr>
              <a:t>完成了从全方位、多角度商品展示到结算的购物流程，以及会员管理、收藏、扫码等辅助功能。</a:t>
            </a:r>
            <a:endParaRPr lang="zh-CN" altLang="en-US" sz="1800" b="0">
              <a:ea typeface="微软雅黑" pitchFamily="34" charset="-122"/>
            </a:endParaRPr>
          </a:p>
        </p:txBody>
      </p:sp>
      <p:pic>
        <p:nvPicPr>
          <p:cNvPr id="122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188" y="1214438"/>
            <a:ext cx="24288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14438"/>
            <a:ext cx="24288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3738" y="1214438"/>
            <a:ext cx="31146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3315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3323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4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3316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案例七：福利社</a:t>
            </a:r>
            <a:endParaRPr lang="en-US" altLang="zh-CN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13317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3318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>
                <a:ea typeface="微软雅黑" pitchFamily="34" charset="-122"/>
              </a:rPr>
              <a:t>通过精美设计，完成网店各品牌商品展示</a:t>
            </a:r>
            <a:endParaRPr lang="zh-CN" altLang="en-US" sz="1800" b="0">
              <a:ea typeface="微软雅黑" pitchFamily="34" charset="-122"/>
            </a:endParaRPr>
          </a:p>
        </p:txBody>
      </p:sp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214438"/>
            <a:ext cx="28575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1375" y="1214438"/>
            <a:ext cx="3071813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6063" y="1214438"/>
            <a:ext cx="307181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4347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8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案例八：金喜鹊舞蹈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App</a:t>
            </a:r>
          </a:p>
        </p:txBody>
      </p:sp>
      <p:cxnSp>
        <p:nvCxnSpPr>
          <p:cNvPr id="14341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4342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>
                <a:ea typeface="微软雅黑" pitchFamily="34" charset="-122"/>
              </a:rPr>
              <a:t>舞蹈演示并且可以换头像</a:t>
            </a:r>
            <a:endParaRPr lang="zh-CN" altLang="en-US" sz="1800" b="0">
              <a:ea typeface="微软雅黑" pitchFamily="34" charset="-122"/>
            </a:endParaRPr>
          </a:p>
        </p:txBody>
      </p:sp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214438"/>
            <a:ext cx="292893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9938" y="1214438"/>
            <a:ext cx="31432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6063" y="1214438"/>
            <a:ext cx="31432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1143000"/>
            <a:ext cx="8429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5369" name="圆角矩形 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0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5365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案例九：轮胎移动终端报表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App</a:t>
            </a:r>
          </a:p>
        </p:txBody>
      </p: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dirty="0" err="1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 dirty="0" smtClean="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 dirty="0" smtClean="0">
                <a:ea typeface="微软雅黑" pitchFamily="34" charset="-122"/>
              </a:rPr>
              <a:t>轮胎企业的销售管理，报表展示</a:t>
            </a:r>
            <a:endParaRPr lang="zh-CN" altLang="en-US" sz="1800" b="0" dirty="0">
              <a:ea typeface="微软雅黑" pitchFamily="34" charset="-122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50" y="1214438"/>
            <a:ext cx="83581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1125" y="1285875"/>
            <a:ext cx="78057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6387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6395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6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6388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案例十：固定资产盘点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App</a:t>
            </a:r>
          </a:p>
        </p:txBody>
      </p:sp>
      <p:cxnSp>
        <p:nvCxnSpPr>
          <p:cNvPr id="16389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6390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dirty="0" err="1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 dirty="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 dirty="0" smtClean="0">
                <a:ea typeface="微软雅黑" pitchFamily="34" charset="-122"/>
              </a:rPr>
              <a:t>将盘点工作</a:t>
            </a:r>
            <a:r>
              <a:rPr lang="zh-CN" altLang="en-US" sz="1800" dirty="0">
                <a:ea typeface="微软雅黑" pitchFamily="34" charset="-122"/>
              </a:rPr>
              <a:t>转移到移动端来，减少出单和</a:t>
            </a:r>
            <a:r>
              <a:rPr lang="zh-CN" altLang="en-US" sz="1800" dirty="0" smtClean="0">
                <a:ea typeface="微软雅黑" pitchFamily="34" charset="-122"/>
              </a:rPr>
              <a:t>回单，提高工作效率</a:t>
            </a:r>
            <a:endParaRPr lang="zh-CN" altLang="en-US" sz="1800" b="0" dirty="0">
              <a:ea typeface="微软雅黑" pitchFamily="34" charset="-122"/>
            </a:endParaRPr>
          </a:p>
        </p:txBody>
      </p:sp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285875"/>
            <a:ext cx="29289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9938" y="1285875"/>
            <a:ext cx="314325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8938" y="1285875"/>
            <a:ext cx="30003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7411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7419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7412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案例十一：探路者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App</a:t>
            </a:r>
          </a:p>
        </p:txBody>
      </p:sp>
      <p:cxnSp>
        <p:nvCxnSpPr>
          <p:cNvPr id="17413" name="AutoShape 22"/>
          <p:cNvCxnSpPr>
            <a:cxnSpLocks noChangeShapeType="1"/>
          </p:cNvCxnSpPr>
          <p:nvPr/>
        </p:nvCxnSpPr>
        <p:spPr bwMode="auto">
          <a:xfrm>
            <a:off x="3236913" y="1249363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7414" name="AutoShape 23"/>
          <p:cNvCxnSpPr>
            <a:cxnSpLocks noChangeShapeType="1"/>
          </p:cNvCxnSpPr>
          <p:nvPr/>
        </p:nvCxnSpPr>
        <p:spPr bwMode="auto">
          <a:xfrm>
            <a:off x="6594475" y="1249363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>
                <a:ea typeface="微软雅黑" pitchFamily="34" charset="-122"/>
              </a:rPr>
              <a:t>将手环绑定至</a:t>
            </a:r>
            <a:r>
              <a:rPr lang="en-US" altLang="zh-CN" sz="1800">
                <a:ea typeface="微软雅黑" pitchFamily="34" charset="-122"/>
              </a:rPr>
              <a:t>App</a:t>
            </a:r>
            <a:r>
              <a:rPr lang="zh-CN" altLang="en-US" sz="1800">
                <a:ea typeface="微软雅黑" pitchFamily="34" charset="-122"/>
              </a:rPr>
              <a:t>的运动智能监测系统</a:t>
            </a:r>
            <a:endParaRPr lang="zh-CN" altLang="en-US" sz="1800" b="0">
              <a:ea typeface="微软雅黑" pitchFamily="34" charset="-122"/>
            </a:endParaRPr>
          </a:p>
        </p:txBody>
      </p:sp>
      <p:pic>
        <p:nvPicPr>
          <p:cNvPr id="174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285875"/>
            <a:ext cx="29289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1375" y="1285875"/>
            <a:ext cx="30718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1313" y="1285875"/>
            <a:ext cx="304800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8435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8443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4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8436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案例十二：在线心理咨询</a:t>
            </a:r>
            <a:endParaRPr lang="en-US" altLang="zh-CN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18437" name="AutoShape 22"/>
          <p:cNvCxnSpPr>
            <a:cxnSpLocks noChangeShapeType="1"/>
          </p:cNvCxnSpPr>
          <p:nvPr/>
        </p:nvCxnSpPr>
        <p:spPr bwMode="auto">
          <a:xfrm>
            <a:off x="3236913" y="1249363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8438" name="AutoShape 23"/>
          <p:cNvCxnSpPr>
            <a:cxnSpLocks noChangeShapeType="1"/>
          </p:cNvCxnSpPr>
          <p:nvPr/>
        </p:nvCxnSpPr>
        <p:spPr bwMode="auto">
          <a:xfrm>
            <a:off x="6594475" y="1249363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>
                <a:ea typeface="微软雅黑" pitchFamily="34" charset="-122"/>
              </a:rPr>
              <a:t>为医生和患者提供联系渠道，并让患者可以通过论坛互动</a:t>
            </a:r>
            <a:endParaRPr lang="zh-CN" altLang="en-US" sz="1800" b="0">
              <a:ea typeface="微软雅黑" pitchFamily="34" charset="-122"/>
            </a:endParaRPr>
          </a:p>
        </p:txBody>
      </p:sp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285875"/>
            <a:ext cx="28098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1375" y="1285875"/>
            <a:ext cx="30718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8938" y="1285875"/>
            <a:ext cx="30003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9459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19467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9460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</a:rPr>
              <a:t>案例十三</a:t>
            </a:r>
            <a:r>
              <a:rPr lang="zh-CN" altLang="en-US" sz="2000" dirty="0" smtClean="0">
                <a:solidFill>
                  <a:schemeClr val="bg1"/>
                </a:solidFill>
                <a:ea typeface="微软雅黑" pitchFamily="34" charset="-122"/>
              </a:rPr>
              <a:t>：知金教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</a:rPr>
              <a:t>育</a:t>
            </a:r>
            <a:endParaRPr lang="en-US" altLang="zh-CN" sz="2000" dirty="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19461" name="AutoShape 22"/>
          <p:cNvCxnSpPr>
            <a:cxnSpLocks noChangeShapeType="1"/>
          </p:cNvCxnSpPr>
          <p:nvPr/>
        </p:nvCxnSpPr>
        <p:spPr bwMode="auto">
          <a:xfrm>
            <a:off x="3236913" y="1249363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9462" name="AutoShape 23"/>
          <p:cNvCxnSpPr>
            <a:cxnSpLocks noChangeShapeType="1"/>
          </p:cNvCxnSpPr>
          <p:nvPr/>
        </p:nvCxnSpPr>
        <p:spPr bwMode="auto">
          <a:xfrm>
            <a:off x="6594475" y="1249363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dirty="0" err="1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 dirty="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 dirty="0">
                <a:ea typeface="微软雅黑" pitchFamily="34" charset="-122"/>
              </a:rPr>
              <a:t>为医生和患者提供联系渠道，并让患者可以通过论坛互动交流</a:t>
            </a:r>
            <a:endParaRPr lang="zh-CN" altLang="en-US" sz="1800" b="0" dirty="0">
              <a:ea typeface="微软雅黑" pitchFamily="34" charset="-122"/>
            </a:endParaRPr>
          </a:p>
        </p:txBody>
      </p:sp>
      <p:pic>
        <p:nvPicPr>
          <p:cNvPr id="194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285875"/>
            <a:ext cx="29289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0" y="1285875"/>
            <a:ext cx="31194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7500" y="1285875"/>
            <a:ext cx="30718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0483" name="Group 4"/>
          <p:cNvGrpSpPr>
            <a:grpSpLocks/>
          </p:cNvGrpSpPr>
          <p:nvPr/>
        </p:nvGrpSpPr>
        <p:grpSpPr bwMode="auto">
          <a:xfrm>
            <a:off x="268288" y="365125"/>
            <a:ext cx="5095875" cy="823913"/>
            <a:chOff x="0" y="0"/>
            <a:chExt cx="3210" cy="519"/>
          </a:xfrm>
        </p:grpSpPr>
        <p:pic>
          <p:nvPicPr>
            <p:cNvPr id="20490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1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0484" name="矩形 9"/>
          <p:cNvSpPr>
            <a:spLocks noChangeArrowheads="1"/>
          </p:cNvSpPr>
          <p:nvPr/>
        </p:nvSpPr>
        <p:spPr bwMode="auto">
          <a:xfrm>
            <a:off x="1136650" y="549275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案例十四：中酒网</a:t>
            </a:r>
            <a:endParaRPr lang="en-US" altLang="zh-CN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20485" name="AutoShape 22"/>
          <p:cNvCxnSpPr>
            <a:cxnSpLocks noChangeShapeType="1"/>
          </p:cNvCxnSpPr>
          <p:nvPr/>
        </p:nvCxnSpPr>
        <p:spPr bwMode="auto">
          <a:xfrm>
            <a:off x="3236913" y="1249363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20486" name="AutoShape 23"/>
          <p:cNvCxnSpPr>
            <a:cxnSpLocks noChangeShapeType="1"/>
          </p:cNvCxnSpPr>
          <p:nvPr/>
        </p:nvCxnSpPr>
        <p:spPr bwMode="auto">
          <a:xfrm>
            <a:off x="6594475" y="1249363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2048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214438"/>
            <a:ext cx="292893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9938" y="1214438"/>
            <a:ext cx="3214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1313" y="1214438"/>
            <a:ext cx="311943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128588" y="6059488"/>
            <a:ext cx="9504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dirty="0" err="1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 dirty="0" smtClean="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 dirty="0" smtClean="0">
                <a:ea typeface="微软雅黑" pitchFamily="34" charset="-122"/>
              </a:rPr>
              <a:t>酒类销售</a:t>
            </a:r>
            <a:r>
              <a:rPr lang="en-US" altLang="zh-CN" sz="1800" dirty="0" smtClean="0">
                <a:ea typeface="微软雅黑" pitchFamily="34" charset="-122"/>
              </a:rPr>
              <a:t>App</a:t>
            </a:r>
            <a:r>
              <a:rPr lang="zh-CN" altLang="en-US" sz="1800" dirty="0" smtClean="0">
                <a:ea typeface="微软雅黑" pitchFamily="34" charset="-122"/>
              </a:rPr>
              <a:t>，提供了在线支付功能</a:t>
            </a:r>
            <a:endParaRPr lang="zh-CN" altLang="en-US" sz="1800" b="0" dirty="0"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59595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099" name="矩形 51"/>
          <p:cNvSpPr>
            <a:spLocks noChangeArrowheads="1"/>
          </p:cNvSpPr>
          <p:nvPr/>
        </p:nvSpPr>
        <p:spPr bwMode="auto">
          <a:xfrm>
            <a:off x="0" y="1368425"/>
            <a:ext cx="9906000" cy="5489575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50000">
                <a:srgbClr val="595959"/>
              </a:gs>
              <a:gs pos="100000">
                <a:srgbClr val="262626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24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1484313"/>
            <a:ext cx="8705850" cy="3960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u="sng" dirty="0" smtClean="0">
                <a:solidFill>
                  <a:srgbClr val="F75E09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4000" b="1" u="sng" dirty="0" smtClean="0">
                <a:solidFill>
                  <a:srgbClr val="F75E09"/>
                </a:solidFill>
                <a:latin typeface="微软雅黑" pitchFamily="34" charset="-122"/>
                <a:ea typeface="微软雅黑" pitchFamily="34" charset="-122"/>
              </a:rPr>
              <a:t>视创博奥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为多年的</a:t>
            </a:r>
            <a:r>
              <a:rPr lang="zh-CN" altLang="en-US" b="1" dirty="0" smtClean="0">
                <a:solidFill>
                  <a:srgbClr val="F75E09"/>
                </a:solidFill>
                <a:latin typeface="微软雅黑" pitchFamily="34" charset="-122"/>
                <a:ea typeface="微软雅黑" pitchFamily="34" charset="-122"/>
              </a:rPr>
              <a:t>企业品牌宣传互动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运营商，基于移动互联网技术和运营理念，为</a:t>
            </a:r>
            <a:r>
              <a:rPr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en-US" sz="28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sz="2800" b="1" u="sng" dirty="0" err="1" smtClean="0">
                <a:latin typeface="微软雅黑" pitchFamily="34" charset="-122"/>
                <a:ea typeface="微软雅黑" pitchFamily="34" charset="-122"/>
              </a:rPr>
              <a:t>连锁店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等大型商业机构提供移动互联网整体的运营平台解决方案。以</a:t>
            </a:r>
            <a:r>
              <a:rPr lang="zh-CN" altLang="en-US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互联网和移动互联网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为载体，利用开放平台资源，实现基于</a:t>
            </a:r>
            <a:r>
              <a:rPr lang="en-US" altLang="zh-CN" b="1" dirty="0" smtClean="0">
                <a:solidFill>
                  <a:srgbClr val="F75E09"/>
                </a:solidFill>
                <a:latin typeface="微软雅黑" pitchFamily="34" charset="-122"/>
                <a:ea typeface="微软雅黑" pitchFamily="34" charset="-122"/>
              </a:rPr>
              <a:t>O2O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的商务互动服务，随时随地的互动改变传统商业贸易服务模式，全面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en-US" b="1" dirty="0" err="1" smtClean="0">
                <a:latin typeface="微软雅黑" pitchFamily="34" charset="-122"/>
                <a:ea typeface="微软雅黑" pitchFamily="34" charset="-122"/>
              </a:rPr>
              <a:t>商务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效率和价值</a:t>
            </a:r>
            <a:r>
              <a:rPr lang="zh-CN" altLang="en-US" sz="2000" b="1" dirty="0" smtClean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59595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95438" y="2143125"/>
            <a:ext cx="55006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3"/>
                </a:solidFill>
                <a:ea typeface="微软雅黑" pitchFamily="34" charset="-122"/>
              </a:rPr>
              <a:t>网站建设典型案例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142875" y="104775"/>
            <a:ext cx="5095875" cy="823913"/>
            <a:chOff x="0" y="0"/>
            <a:chExt cx="3210" cy="519"/>
          </a:xfrm>
        </p:grpSpPr>
        <p:pic>
          <p:nvPicPr>
            <p:cNvPr id="22535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2532" name="矩形 9"/>
          <p:cNvSpPr>
            <a:spLocks noChangeArrowheads="1"/>
          </p:cNvSpPr>
          <p:nvPr/>
        </p:nvSpPr>
        <p:spPr bwMode="auto">
          <a:xfrm>
            <a:off x="1011238" y="288925"/>
            <a:ext cx="4176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案例一：皇城装饰网站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857250"/>
            <a:ext cx="94297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Box 15"/>
          <p:cNvSpPr txBox="1">
            <a:spLocks noChangeArrowheads="1"/>
          </p:cNvSpPr>
          <p:nvPr/>
        </p:nvSpPr>
        <p:spPr bwMode="auto">
          <a:xfrm>
            <a:off x="6881813" y="428625"/>
            <a:ext cx="23241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ea typeface="微软雅黑" pitchFamily="34" charset="-122"/>
                <a:hlinkClick r:id="rId4"/>
              </a:rPr>
              <a:t>http://www.hnhuangcheng.com/</a:t>
            </a:r>
            <a:endParaRPr lang="en-US" altLang="zh-CN" sz="1000" b="0">
              <a:solidFill>
                <a:srgbClr val="FF33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3555" name="Group 4"/>
          <p:cNvGrpSpPr>
            <a:grpSpLocks/>
          </p:cNvGrpSpPr>
          <p:nvPr/>
        </p:nvGrpSpPr>
        <p:grpSpPr bwMode="auto">
          <a:xfrm>
            <a:off x="95250" y="71438"/>
            <a:ext cx="5095875" cy="823912"/>
            <a:chOff x="0" y="0"/>
            <a:chExt cx="3210" cy="519"/>
          </a:xfrm>
        </p:grpSpPr>
        <p:pic>
          <p:nvPicPr>
            <p:cNvPr id="23559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0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3556" name="矩形 9"/>
          <p:cNvSpPr>
            <a:spLocks noChangeArrowheads="1"/>
          </p:cNvSpPr>
          <p:nvPr/>
        </p:nvSpPr>
        <p:spPr bwMode="auto">
          <a:xfrm>
            <a:off x="952500" y="285750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案例二：宏宇义信门户网站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1000125"/>
            <a:ext cx="954405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Box 10"/>
          <p:cNvSpPr txBox="1">
            <a:spLocks noChangeArrowheads="1"/>
          </p:cNvSpPr>
          <p:nvPr/>
        </p:nvSpPr>
        <p:spPr bwMode="auto">
          <a:xfrm>
            <a:off x="6881813" y="428625"/>
            <a:ext cx="20986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ea typeface="微软雅黑" pitchFamily="34" charset="-122"/>
                <a:hlinkClick r:id="rId4"/>
              </a:rPr>
              <a:t>http://www.hongyuyixin.com</a:t>
            </a:r>
            <a:endParaRPr lang="en-US" altLang="zh-CN" sz="1000" b="0">
              <a:solidFill>
                <a:srgbClr val="FF33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642938"/>
            <a:ext cx="920115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95250" y="71438"/>
            <a:ext cx="5095875" cy="823912"/>
            <a:chOff x="0" y="0"/>
            <a:chExt cx="3210" cy="519"/>
          </a:xfrm>
        </p:grpSpPr>
        <p:pic>
          <p:nvPicPr>
            <p:cNvPr id="24583" name="圆角矩形 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4581" name="矩形 9"/>
          <p:cNvSpPr>
            <a:spLocks noChangeArrowheads="1"/>
          </p:cNvSpPr>
          <p:nvPr/>
        </p:nvSpPr>
        <p:spPr bwMode="auto">
          <a:xfrm>
            <a:off x="952500" y="285750"/>
            <a:ext cx="4176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案例三：拉东拉门户网站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582" name="TextBox 8"/>
          <p:cNvSpPr txBox="1">
            <a:spLocks noChangeArrowheads="1"/>
          </p:cNvSpPr>
          <p:nvPr/>
        </p:nvSpPr>
        <p:spPr bwMode="auto">
          <a:xfrm>
            <a:off x="6881813" y="428625"/>
            <a:ext cx="18589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ea typeface="微软雅黑" pitchFamily="34" charset="-122"/>
                <a:hlinkClick r:id="rId4"/>
              </a:rPr>
              <a:t>http://www.ladongla.com</a:t>
            </a:r>
            <a:endParaRPr lang="en-US" altLang="zh-CN" sz="1000" b="0">
              <a:solidFill>
                <a:srgbClr val="FF33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5603" name="Group 4"/>
          <p:cNvGrpSpPr>
            <a:grpSpLocks/>
          </p:cNvGrpSpPr>
          <p:nvPr/>
        </p:nvGrpSpPr>
        <p:grpSpPr bwMode="auto">
          <a:xfrm>
            <a:off x="95250" y="71438"/>
            <a:ext cx="5095875" cy="823912"/>
            <a:chOff x="0" y="0"/>
            <a:chExt cx="3210" cy="519"/>
          </a:xfrm>
        </p:grpSpPr>
        <p:pic>
          <p:nvPicPr>
            <p:cNvPr id="25607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8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5604" name="矩形 9"/>
          <p:cNvSpPr>
            <a:spLocks noChangeArrowheads="1"/>
          </p:cNvSpPr>
          <p:nvPr/>
        </p:nvSpPr>
        <p:spPr bwMode="auto">
          <a:xfrm>
            <a:off x="666750" y="285750"/>
            <a:ext cx="4462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案例四：元合兴业建筑装饰门户网站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605" name="TextBox 8"/>
          <p:cNvSpPr txBox="1">
            <a:spLocks noChangeArrowheads="1"/>
          </p:cNvSpPr>
          <p:nvPr/>
        </p:nvSpPr>
        <p:spPr bwMode="auto">
          <a:xfrm>
            <a:off x="6881813" y="428625"/>
            <a:ext cx="1765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ea typeface="微软雅黑" pitchFamily="34" charset="-122"/>
                <a:hlinkClick r:id="rId3"/>
              </a:rPr>
              <a:t>http://www.bjyhzs.com/</a:t>
            </a:r>
            <a:endParaRPr lang="en-US" altLang="zh-CN" sz="1000" b="0">
              <a:solidFill>
                <a:srgbClr val="FF3300"/>
              </a:solidFill>
              <a:ea typeface="微软雅黑" pitchFamily="34" charset="-122"/>
            </a:endParaRPr>
          </a:p>
        </p:txBody>
      </p:sp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88" y="928688"/>
            <a:ext cx="9663112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6627" name="Group 4"/>
          <p:cNvGrpSpPr>
            <a:grpSpLocks/>
          </p:cNvGrpSpPr>
          <p:nvPr/>
        </p:nvGrpSpPr>
        <p:grpSpPr bwMode="auto">
          <a:xfrm>
            <a:off x="95250" y="71438"/>
            <a:ext cx="5095875" cy="823912"/>
            <a:chOff x="0" y="0"/>
            <a:chExt cx="3210" cy="519"/>
          </a:xfrm>
        </p:grpSpPr>
        <p:pic>
          <p:nvPicPr>
            <p:cNvPr id="26630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6628" name="矩形 9"/>
          <p:cNvSpPr>
            <a:spLocks noChangeArrowheads="1"/>
          </p:cNvSpPr>
          <p:nvPr/>
        </p:nvSpPr>
        <p:spPr bwMode="auto">
          <a:xfrm>
            <a:off x="666750" y="285750"/>
            <a:ext cx="4462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案例五：买菜网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8" y="857250"/>
            <a:ext cx="94964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27651" name="Group 4"/>
          <p:cNvGrpSpPr>
            <a:grpSpLocks/>
          </p:cNvGrpSpPr>
          <p:nvPr/>
        </p:nvGrpSpPr>
        <p:grpSpPr bwMode="auto">
          <a:xfrm>
            <a:off x="95250" y="71438"/>
            <a:ext cx="5095875" cy="823912"/>
            <a:chOff x="0" y="0"/>
            <a:chExt cx="3210" cy="519"/>
          </a:xfrm>
        </p:grpSpPr>
        <p:pic>
          <p:nvPicPr>
            <p:cNvPr id="27655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1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6" name="Text Box 6"/>
            <p:cNvSpPr txBox="1">
              <a:spLocks noChangeArrowheads="1"/>
            </p:cNvSpPr>
            <p:nvPr/>
          </p:nvSpPr>
          <p:spPr bwMode="auto">
            <a:xfrm>
              <a:off x="97" y="91"/>
              <a:ext cx="301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27652" name="矩形 9"/>
          <p:cNvSpPr>
            <a:spLocks noChangeArrowheads="1"/>
          </p:cNvSpPr>
          <p:nvPr/>
        </p:nvSpPr>
        <p:spPr bwMode="auto">
          <a:xfrm>
            <a:off x="666750" y="285750"/>
            <a:ext cx="4462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案例六：福多多团购网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857250"/>
            <a:ext cx="9248775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6881813" y="428625"/>
            <a:ext cx="20161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hlinkClick r:id="rId4"/>
              </a:rPr>
              <a:t>http://www.fudodo.com.cn/</a:t>
            </a:r>
            <a:endParaRPr lang="en-US" altLang="zh-CN" sz="1000" b="0">
              <a:solidFill>
                <a:srgbClr val="FF33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F75E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 b="0">
              <a:latin typeface="Arial" charset="0"/>
            </a:endParaRP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415925" y="1844675"/>
            <a:ext cx="5251450" cy="1143000"/>
          </a:xfrm>
        </p:spPr>
        <p:txBody>
          <a:bodyPr/>
          <a:lstStyle/>
          <a:p>
            <a:pPr eaLnBrk="1" hangingPunct="1"/>
            <a:r>
              <a:rPr lang="zh-CN" sz="8000" b="1" smtClean="0">
                <a:solidFill>
                  <a:schemeClr val="bg1"/>
                </a:solidFill>
                <a:ea typeface="微软雅黑" pitchFamily="34" charset="-122"/>
              </a:rPr>
              <a:t>诺必行！</a:t>
            </a:r>
          </a:p>
        </p:txBody>
      </p:sp>
      <p:sp>
        <p:nvSpPr>
          <p:cNvPr id="31748" name="Rectangle 9"/>
          <p:cNvSpPr>
            <a:spLocks noChangeArrowheads="1"/>
          </p:cNvSpPr>
          <p:nvPr/>
        </p:nvSpPr>
        <p:spPr bwMode="auto">
          <a:xfrm>
            <a:off x="4449763" y="2420938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专注</a:t>
            </a:r>
            <a:endParaRPr lang="en-US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1749" name="Rectangle 10"/>
          <p:cNvSpPr>
            <a:spLocks noChangeArrowheads="1"/>
          </p:cNvSpPr>
          <p:nvPr/>
        </p:nvSpPr>
        <p:spPr bwMode="auto">
          <a:xfrm>
            <a:off x="3586163" y="3068638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8000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1750" name="Rectangle 11"/>
          <p:cNvSpPr>
            <a:spLocks noChangeArrowheads="1"/>
          </p:cNvSpPr>
          <p:nvPr/>
        </p:nvSpPr>
        <p:spPr bwMode="auto">
          <a:xfrm>
            <a:off x="344488" y="1773238"/>
            <a:ext cx="96329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8000">
                <a:latin typeface="Arial" charset="0"/>
                <a:ea typeface="微软雅黑" pitchFamily="34" charset="-122"/>
              </a:rPr>
              <a:t>这就是</a:t>
            </a:r>
            <a:r>
              <a:rPr lang="zh-CN" altLang="en-US" sz="8000" u="sng">
                <a:solidFill>
                  <a:srgbClr val="FFFFFF"/>
                </a:solidFill>
                <a:latin typeface="Arial" charset="0"/>
                <a:ea typeface="微软雅黑" pitchFamily="34" charset="-122"/>
              </a:rPr>
              <a:t> </a:t>
            </a:r>
            <a:r>
              <a:rPr lang="en-US" sz="8000" u="sng">
                <a:solidFill>
                  <a:srgbClr val="FFFFFF"/>
                </a:solidFill>
                <a:latin typeface="Arial" charset="0"/>
                <a:ea typeface="微软雅黑" pitchFamily="34" charset="-122"/>
              </a:rPr>
              <a:t>  </a:t>
            </a:r>
            <a:r>
              <a:rPr lang="zh-CN" altLang="en-US" sz="8000" u="sng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视创博奥</a:t>
            </a:r>
            <a:r>
              <a:rPr lang="zh-CN" altLang="en-US" sz="8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！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344488" y="3789363"/>
            <a:ext cx="4679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移动互联网</a:t>
            </a:r>
          </a:p>
        </p:txBody>
      </p:sp>
      <p:sp>
        <p:nvSpPr>
          <p:cNvPr id="31752" name="Rectangle 7"/>
          <p:cNvSpPr>
            <a:spLocks noChangeArrowheads="1"/>
          </p:cNvSpPr>
          <p:nvPr/>
        </p:nvSpPr>
        <p:spPr bwMode="auto">
          <a:xfrm>
            <a:off x="504825" y="836613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创造</a:t>
            </a:r>
            <a:r>
              <a:rPr lang="zh-CN" altLang="en-US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价值</a:t>
            </a:r>
          </a:p>
        </p:txBody>
      </p:sp>
      <p:sp>
        <p:nvSpPr>
          <p:cNvPr id="31753" name="Rectangle 7"/>
          <p:cNvSpPr>
            <a:spLocks noChangeArrowheads="1"/>
          </p:cNvSpPr>
          <p:nvPr/>
        </p:nvSpPr>
        <p:spPr bwMode="auto">
          <a:xfrm>
            <a:off x="5529263" y="3429000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800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创意</a:t>
            </a:r>
          </a:p>
        </p:txBody>
      </p:sp>
      <p:sp>
        <p:nvSpPr>
          <p:cNvPr id="31754" name="Rectangle 7"/>
          <p:cNvSpPr>
            <a:spLocks noChangeArrowheads="1"/>
          </p:cNvSpPr>
          <p:nvPr/>
        </p:nvSpPr>
        <p:spPr bwMode="auto">
          <a:xfrm>
            <a:off x="6105525" y="1412875"/>
            <a:ext cx="34496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技术领先</a:t>
            </a:r>
          </a:p>
        </p:txBody>
      </p:sp>
      <p:sp>
        <p:nvSpPr>
          <p:cNvPr id="31755" name="Rectangle 7"/>
          <p:cNvSpPr>
            <a:spLocks noChangeArrowheads="1"/>
          </p:cNvSpPr>
          <p:nvPr/>
        </p:nvSpPr>
        <p:spPr bwMode="auto">
          <a:xfrm>
            <a:off x="4881563" y="5157788"/>
            <a:ext cx="4679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联合运营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utoUpdateAnimBg="0"/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  <p:bldP spid="31754" grpId="0" autoUpdateAnimBg="0"/>
      <p:bldP spid="3175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200025" y="404813"/>
            <a:ext cx="7561263" cy="523875"/>
          </a:xfrm>
          <a:prstGeom prst="rect">
            <a:avLst/>
          </a:prstGeom>
          <a:gradFill rotWithShape="1">
            <a:gsLst>
              <a:gs pos="0">
                <a:srgbClr val="484848"/>
              </a:gs>
              <a:gs pos="50000">
                <a:srgbClr val="6A6A6A"/>
              </a:gs>
              <a:gs pos="100000">
                <a:srgbClr val="7F7F7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  <a:ea typeface="微软雅黑" pitchFamily="34" charset="-122"/>
              </a:rPr>
              <a:t>服务和价格</a:t>
            </a:r>
            <a:endParaRPr lang="en-US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ndara" pitchFamily="34" charset="0"/>
              <a:ea typeface="微软雅黑" pitchFamily="34" charset="-122"/>
            </a:endParaRPr>
          </a:p>
        </p:txBody>
      </p:sp>
      <p:sp>
        <p:nvSpPr>
          <p:cNvPr id="29699" name="AutoShape 5"/>
          <p:cNvSpPr>
            <a:spLocks noChangeArrowheads="1"/>
          </p:cNvSpPr>
          <p:nvPr/>
        </p:nvSpPr>
        <p:spPr bwMode="auto">
          <a:xfrm>
            <a:off x="344488" y="476250"/>
            <a:ext cx="1079500" cy="360363"/>
          </a:xfrm>
          <a:prstGeom prst="rightArrow">
            <a:avLst>
              <a:gd name="adj1" fmla="val 50000"/>
              <a:gd name="adj2" fmla="val 74890"/>
            </a:avLst>
          </a:prstGeom>
          <a:solidFill>
            <a:srgbClr val="F75E0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zh-CN" altLang="en-US">
              <a:ea typeface="微软雅黑" pitchFamily="34" charset="-122"/>
            </a:endParaRPr>
          </a:p>
        </p:txBody>
      </p:sp>
      <p:graphicFrame>
        <p:nvGraphicFramePr>
          <p:cNvPr id="19460" name="Group 4"/>
          <p:cNvGraphicFramePr>
            <a:graphicFrameLocks noGrp="1"/>
          </p:cNvGraphicFramePr>
          <p:nvPr/>
        </p:nvGraphicFramePr>
        <p:xfrm>
          <a:off x="452438" y="1071563"/>
          <a:ext cx="9001125" cy="5133024"/>
        </p:xfrm>
        <a:graphic>
          <a:graphicData uri="http://schemas.openxmlformats.org/drawingml/2006/table">
            <a:tbl>
              <a:tblPr/>
              <a:tblGrid>
                <a:gridCol w="982662"/>
                <a:gridCol w="1362075"/>
                <a:gridCol w="2647950"/>
                <a:gridCol w="2208213"/>
                <a:gridCol w="180022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套  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模  块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功    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后台功能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价    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752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基础版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首页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企业新闻和动态，推荐商品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支持编辑，支持推荐商品推送到用户端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版本）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IOS\ANDROID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双版本）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商品发布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商品目录，商品详细界面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支持分类，支持商品发布及状态修改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318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个人中心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会员注册、会员基本信息登记、会员物流（送货地址信息）会员和商城交互信息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支持会员信息统计，支持向会员推送信息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购物车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收藏商品（不支持在线订购）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858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标准版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交易系统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（初级）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用户在线订货、支付，支持订单系统、支付结算系统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后台支持订单、结算和物流系统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版本）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IOS\ANDROID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双版本）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地理位置系统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实体店铺查询，地图位置显示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实体店铺信息编辑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91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豪华版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交易系统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（高级）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退换货流程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支持退换货信息处理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版本）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36800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元（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IOS\ANDROID PHONE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双版本）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8524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优惠和积分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系统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优惠券，优惠积分使用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支持优惠系统定义和操作流程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200025" y="404813"/>
            <a:ext cx="7561263" cy="523875"/>
          </a:xfrm>
          <a:prstGeom prst="rect">
            <a:avLst/>
          </a:prstGeom>
          <a:gradFill rotWithShape="1">
            <a:gsLst>
              <a:gs pos="0">
                <a:srgbClr val="484848"/>
              </a:gs>
              <a:gs pos="50000">
                <a:srgbClr val="6A6A6A"/>
              </a:gs>
              <a:gs pos="100000">
                <a:srgbClr val="7F7F7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  <a:ea typeface="微软雅黑" pitchFamily="34" charset="-122"/>
              </a:rPr>
              <a:t>服务和价格</a:t>
            </a:r>
            <a:endParaRPr lang="en-US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ndara" pitchFamily="34" charset="0"/>
              <a:ea typeface="微软雅黑" pitchFamily="34" charset="-122"/>
            </a:endParaRPr>
          </a:p>
        </p:txBody>
      </p:sp>
      <p:sp>
        <p:nvSpPr>
          <p:cNvPr id="30723" name="AutoShape 5"/>
          <p:cNvSpPr>
            <a:spLocks noChangeArrowheads="1"/>
          </p:cNvSpPr>
          <p:nvPr/>
        </p:nvSpPr>
        <p:spPr bwMode="auto">
          <a:xfrm>
            <a:off x="344488" y="476250"/>
            <a:ext cx="1079500" cy="360363"/>
          </a:xfrm>
          <a:prstGeom prst="rightArrow">
            <a:avLst>
              <a:gd name="adj1" fmla="val 50000"/>
              <a:gd name="adj2" fmla="val 74890"/>
            </a:avLst>
          </a:prstGeom>
          <a:solidFill>
            <a:srgbClr val="F75E0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zh-CN" altLang="en-US">
              <a:ea typeface="微软雅黑" pitchFamily="34" charset="-122"/>
            </a:endParaRPr>
          </a:p>
        </p:txBody>
      </p:sp>
      <p:sp>
        <p:nvSpPr>
          <p:cNvPr id="20484" name="内容占位符 6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None/>
              <a:defRPr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我们还支持按客户需求开发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支持开发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ANDROID PAD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版本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支持和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PC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端网站后台数据同步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  <a:defRPr/>
            </a:pP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0485" name="Group 5"/>
          <p:cNvGraphicFramePr>
            <a:graphicFrameLocks noGrp="1"/>
          </p:cNvGraphicFramePr>
          <p:nvPr/>
        </p:nvGraphicFramePr>
        <p:xfrm>
          <a:off x="452438" y="1285875"/>
          <a:ext cx="8929687" cy="2928938"/>
        </p:xfrm>
        <a:graphic>
          <a:graphicData uri="http://schemas.openxmlformats.org/drawingml/2006/table">
            <a:tbl>
              <a:tblPr/>
              <a:tblGrid>
                <a:gridCol w="2143125"/>
                <a:gridCol w="3810000"/>
                <a:gridCol w="2976562"/>
              </a:tblGrid>
              <a:tr h="654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推广套餐一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二维码制作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+WAP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或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WEB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安装页面（二选一）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2500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推广套餐二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二维码制作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+WAP+WEB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安装页面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3800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54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推广套餐三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在推广套餐二的基础上，新增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20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个市场（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APP STORE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，安卓市场等）上线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8000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维护服务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提供服务器，以及客户数据导出；保持版本稳定，对应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IOS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和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ANDROID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操作系统版本升级，升级软件。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维护服务费用第二年起收，价格为开发价格的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20%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宋体" pitchFamily="2" charset="-122"/>
                        </a:rPr>
                        <a:t>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ubTitle" idx="4294967295"/>
          </p:nvPr>
        </p:nvSpPr>
        <p:spPr>
          <a:xfrm>
            <a:off x="1238250" y="214313"/>
            <a:ext cx="7294563" cy="14874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zh-CN" sz="6000" b="1" dirty="0" smtClean="0">
                <a:solidFill>
                  <a:srgbClr val="F75E09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6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600" b="1" u="sng" dirty="0" smtClean="0">
                <a:latin typeface="微软雅黑" pitchFamily="34" charset="-122"/>
                <a:ea typeface="微软雅黑" pitchFamily="34" charset="-122"/>
              </a:rPr>
              <a:t>WHAT`S  </a:t>
            </a:r>
            <a:r>
              <a:rPr lang="zh-CN" altLang="en-US" sz="4800" b="1" u="sng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视创博奥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pic>
        <p:nvPicPr>
          <p:cNvPr id="29699" name="图片 3" descr="公司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517650"/>
            <a:ext cx="6430962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4" descr="公司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25" y="2714625"/>
            <a:ext cx="58864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图片 5" descr="公司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1857375"/>
            <a:ext cx="5605463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图片 6" descr="公司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9938" y="1697038"/>
            <a:ext cx="6186487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1095375" y="2554288"/>
            <a:ext cx="78581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u="sng" dirty="0">
                <a:solidFill>
                  <a:srgbClr val="FF6600"/>
                </a:solidFill>
                <a:ea typeface="微软雅黑" pitchFamily="34" charset="-122"/>
              </a:rPr>
              <a:t>解决方案</a:t>
            </a:r>
            <a:r>
              <a:rPr lang="en-US" altLang="en-US" sz="4800" u="sng" dirty="0">
                <a:solidFill>
                  <a:srgbClr val="FF6600"/>
                </a:solidFill>
                <a:ea typeface="微软雅黑" pitchFamily="34" charset="-122"/>
              </a:rPr>
              <a:t>+</a:t>
            </a:r>
            <a:r>
              <a:rPr lang="zh-CN" altLang="en-US" sz="4800" u="sng" dirty="0">
                <a:solidFill>
                  <a:srgbClr val="FF6600"/>
                </a:solidFill>
                <a:ea typeface="微软雅黑" pitchFamily="34" charset="-122"/>
              </a:rPr>
              <a:t>设计制作</a:t>
            </a:r>
            <a:r>
              <a:rPr lang="en-US" altLang="en-US" sz="4800" u="sng" dirty="0">
                <a:solidFill>
                  <a:srgbClr val="FF6600"/>
                </a:solidFill>
                <a:ea typeface="微软雅黑" pitchFamily="34" charset="-122"/>
              </a:rPr>
              <a:t>+</a:t>
            </a:r>
            <a:r>
              <a:rPr lang="zh-CN" altLang="en-US" sz="4800" u="sng" dirty="0">
                <a:solidFill>
                  <a:srgbClr val="FF6600"/>
                </a:solidFill>
                <a:ea typeface="微软雅黑" pitchFamily="34" charset="-122"/>
              </a:rPr>
              <a:t>营销推广</a:t>
            </a:r>
            <a:r>
              <a:rPr lang="en-US" altLang="en-US" sz="4800" u="sng" dirty="0">
                <a:solidFill>
                  <a:srgbClr val="FF6600"/>
                </a:solidFill>
                <a:ea typeface="微软雅黑" pitchFamily="34" charset="-122"/>
              </a:rPr>
              <a:t>+APP</a:t>
            </a:r>
            <a:r>
              <a:rPr lang="zh-CN" altLang="en-US" sz="4800" u="sng" dirty="0">
                <a:solidFill>
                  <a:srgbClr val="FF6600"/>
                </a:solidFill>
                <a:ea typeface="微软雅黑" pitchFamily="34" charset="-122"/>
              </a:rPr>
              <a:t>学院</a:t>
            </a:r>
            <a:r>
              <a:rPr lang="en-US" altLang="en-US" sz="4800" u="sng" dirty="0">
                <a:solidFill>
                  <a:srgbClr val="FF6600"/>
                </a:solidFill>
                <a:ea typeface="微软雅黑" pitchFamily="34" charset="-122"/>
              </a:rPr>
              <a:t>=</a:t>
            </a:r>
            <a:r>
              <a:rPr lang="zh-CN" altLang="en-US" sz="4800" u="sng" dirty="0">
                <a:solidFill>
                  <a:srgbClr val="FF6600"/>
                </a:solidFill>
                <a:ea typeface="微软雅黑" pitchFamily="34" charset="-122"/>
              </a:rPr>
              <a:t>视创博奥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 autoUpdateAnimBg="0"/>
      <p:bldP spid="29703" grpId="0" build="allAtOnce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F75E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 b="0">
              <a:latin typeface="Arial" charset="0"/>
            </a:endParaRP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865438" y="1844675"/>
            <a:ext cx="2657475" cy="1143000"/>
          </a:xfrm>
        </p:spPr>
        <p:txBody>
          <a:bodyPr/>
          <a:lstStyle/>
          <a:p>
            <a:pPr eaLnBrk="1" hangingPunct="1"/>
            <a:r>
              <a:rPr lang="zh-CN" sz="8000" b="1" smtClean="0">
                <a:ea typeface="微软雅黑" pitchFamily="34" charset="-122"/>
              </a:rPr>
              <a:t>品牌</a:t>
            </a:r>
          </a:p>
        </p:txBody>
      </p:sp>
      <p:sp>
        <p:nvSpPr>
          <p:cNvPr id="27652" name="Rectangle 9"/>
          <p:cNvSpPr>
            <a:spLocks noChangeArrowheads="1"/>
          </p:cNvSpPr>
          <p:nvPr/>
        </p:nvSpPr>
        <p:spPr bwMode="auto">
          <a:xfrm>
            <a:off x="4305300" y="2420938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wireless</a:t>
            </a:r>
          </a:p>
        </p:txBody>
      </p:sp>
      <p:sp>
        <p:nvSpPr>
          <p:cNvPr id="27653" name="Rectangle 10"/>
          <p:cNvSpPr>
            <a:spLocks noChangeArrowheads="1"/>
          </p:cNvSpPr>
          <p:nvPr/>
        </p:nvSpPr>
        <p:spPr bwMode="auto">
          <a:xfrm>
            <a:off x="3441700" y="3068638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8000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252413" y="1700213"/>
            <a:ext cx="96329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网站和</a:t>
            </a:r>
            <a:r>
              <a:rPr lang="en-US" altLang="zh-CN" sz="8000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APP</a:t>
            </a:r>
            <a:r>
              <a:rPr lang="zh-CN" altLang="en-US" sz="800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迟早都要做</a:t>
            </a:r>
            <a:r>
              <a:rPr lang="zh-CN" altLang="en-US" sz="8000" dirty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，</a:t>
            </a:r>
            <a:r>
              <a:rPr lang="zh-CN" altLang="en-US" sz="8000" dirty="0">
                <a:latin typeface="Arial" charset="0"/>
                <a:ea typeface="微软雅黑" pitchFamily="34" charset="-122"/>
              </a:rPr>
              <a:t>你</a:t>
            </a:r>
            <a:r>
              <a:rPr lang="zh-CN" altLang="en-US" sz="8000" dirty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 还在等什么？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2" grpId="0" autoUpdateAnimBg="0"/>
      <p:bldP spid="27653" grpId="0" autoUpdateAnimBg="0"/>
      <p:bldP spid="2765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59595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2771" name="矩形 51"/>
          <p:cNvSpPr>
            <a:spLocks noChangeArrowheads="1"/>
          </p:cNvSpPr>
          <p:nvPr/>
        </p:nvSpPr>
        <p:spPr bwMode="auto">
          <a:xfrm>
            <a:off x="0" y="1368425"/>
            <a:ext cx="9906000" cy="5489575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50000">
                <a:srgbClr val="595959"/>
              </a:gs>
              <a:gs pos="100000">
                <a:srgbClr val="262626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32772" name="直接连接符 12"/>
          <p:cNvCxnSpPr>
            <a:cxnSpLocks noChangeShapeType="1"/>
          </p:cNvCxnSpPr>
          <p:nvPr/>
        </p:nvCxnSpPr>
        <p:spPr bwMode="auto">
          <a:xfrm>
            <a:off x="273050" y="1628775"/>
            <a:ext cx="6119813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</p:spPr>
      </p:cxnSp>
      <p:sp>
        <p:nvSpPr>
          <p:cNvPr id="28677" name="TextBox 1"/>
          <p:cNvSpPr txBox="1">
            <a:spLocks noChangeArrowheads="1"/>
          </p:cNvSpPr>
          <p:nvPr/>
        </p:nvSpPr>
        <p:spPr bwMode="auto">
          <a:xfrm>
            <a:off x="273050" y="333375"/>
            <a:ext cx="6264275" cy="1077913"/>
          </a:xfrm>
          <a:prstGeom prst="rect">
            <a:avLst/>
          </a:prstGeom>
          <a:gradFill rotWithShape="1">
            <a:gsLst>
              <a:gs pos="0">
                <a:srgbClr val="484848"/>
              </a:gs>
              <a:gs pos="50000">
                <a:srgbClr val="6A6A6A"/>
              </a:gs>
              <a:gs pos="100000">
                <a:srgbClr val="7F7F7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业务流程图</a:t>
            </a:r>
            <a:r>
              <a:rPr lang="en-US" sz="1800" b="0">
                <a:latin typeface="Arial" charset="0"/>
              </a:rPr>
              <a:t/>
            </a:r>
            <a:br>
              <a:rPr lang="en-US" sz="1800" b="0">
                <a:latin typeface="Arial" charset="0"/>
              </a:rPr>
            </a:br>
            <a:r>
              <a:rPr lang="en-US" altLang="zh-CN" sz="1200">
                <a:solidFill>
                  <a:srgbClr val="F75E09"/>
                </a:solidFill>
                <a:ea typeface="微软雅黑" pitchFamily="34" charset="-122"/>
              </a:rPr>
              <a:t>operation process</a:t>
            </a:r>
            <a:r>
              <a:rPr lang="en-US" altLang="zh-CN">
                <a:ea typeface="微软雅黑" pitchFamily="34" charset="-122"/>
              </a:rPr>
              <a:t> </a:t>
            </a:r>
          </a:p>
        </p:txBody>
      </p:sp>
      <p:pic>
        <p:nvPicPr>
          <p:cNvPr id="32774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燕尾形 16"/>
          <p:cNvSpPr>
            <a:spLocks noChangeArrowheads="1"/>
          </p:cNvSpPr>
          <p:nvPr/>
        </p:nvSpPr>
        <p:spPr bwMode="auto">
          <a:xfrm>
            <a:off x="2144713" y="2492375"/>
            <a:ext cx="388937" cy="5381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200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2776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9538" y="1844675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0338" y="1844675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9875" y="1844675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燕尾形 16"/>
          <p:cNvSpPr>
            <a:spLocks noChangeArrowheads="1"/>
          </p:cNvSpPr>
          <p:nvPr/>
        </p:nvSpPr>
        <p:spPr bwMode="auto">
          <a:xfrm rot="5400000">
            <a:off x="8699500" y="3641726"/>
            <a:ext cx="388937" cy="538162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10800000" vert="eaVert" anchor="ctr"/>
          <a:lstStyle/>
          <a:p>
            <a:pPr algn="ctr"/>
            <a:endParaRPr lang="zh-CN" altLang="en-US" sz="1800" b="0">
              <a:latin typeface="Calibri" pitchFamily="34" charset="0"/>
            </a:endParaRPr>
          </a:p>
        </p:txBody>
      </p:sp>
      <p:sp>
        <p:nvSpPr>
          <p:cNvPr id="32780" name="燕尾形 16"/>
          <p:cNvSpPr>
            <a:spLocks noChangeArrowheads="1"/>
          </p:cNvSpPr>
          <p:nvPr/>
        </p:nvSpPr>
        <p:spPr bwMode="auto">
          <a:xfrm>
            <a:off x="7329488" y="2492375"/>
            <a:ext cx="388937" cy="5381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2781" name="燕尾形 16"/>
          <p:cNvSpPr>
            <a:spLocks noChangeArrowheads="1"/>
          </p:cNvSpPr>
          <p:nvPr/>
        </p:nvSpPr>
        <p:spPr bwMode="auto">
          <a:xfrm>
            <a:off x="4737100" y="2492375"/>
            <a:ext cx="388938" cy="5381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2782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9875" y="4508500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363" y="4508500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椭圆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0975" y="4581525"/>
            <a:ext cx="20161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5" name="燕尾形 16"/>
          <p:cNvSpPr>
            <a:spLocks noChangeArrowheads="1"/>
          </p:cNvSpPr>
          <p:nvPr/>
        </p:nvSpPr>
        <p:spPr bwMode="auto">
          <a:xfrm rot="10800000">
            <a:off x="7400925" y="5229225"/>
            <a:ext cx="388938" cy="5381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zh-CN" altLang="en-US" sz="1800" b="0">
              <a:latin typeface="Calibri" pitchFamily="34" charset="0"/>
            </a:endParaRPr>
          </a:p>
        </p:txBody>
      </p:sp>
      <p:sp>
        <p:nvSpPr>
          <p:cNvPr id="32786" name="燕尾形 16"/>
          <p:cNvSpPr>
            <a:spLocks noChangeArrowheads="1"/>
          </p:cNvSpPr>
          <p:nvPr/>
        </p:nvSpPr>
        <p:spPr bwMode="auto">
          <a:xfrm rot="10800000">
            <a:off x="4808538" y="5229225"/>
            <a:ext cx="388937" cy="5381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zh-CN" altLang="en-US" sz="1800" b="0">
              <a:latin typeface="Calibri" pitchFamily="34" charset="0"/>
            </a:endParaRPr>
          </a:p>
        </p:txBody>
      </p:sp>
      <p:sp>
        <p:nvSpPr>
          <p:cNvPr id="32787" name="Text Box 26"/>
          <p:cNvSpPr txBox="1">
            <a:spLocks noChangeArrowheads="1"/>
          </p:cNvSpPr>
          <p:nvPr/>
        </p:nvSpPr>
        <p:spPr bwMode="auto">
          <a:xfrm>
            <a:off x="381000" y="25717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联系我们</a:t>
            </a:r>
          </a:p>
        </p:txBody>
      </p:sp>
      <p:sp>
        <p:nvSpPr>
          <p:cNvPr id="32788" name="Text Box 28"/>
          <p:cNvSpPr txBox="1">
            <a:spLocks noChangeArrowheads="1"/>
          </p:cNvSpPr>
          <p:nvPr/>
        </p:nvSpPr>
        <p:spPr bwMode="auto">
          <a:xfrm>
            <a:off x="2738438" y="2428875"/>
            <a:ext cx="1871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签署</a:t>
            </a:r>
            <a:r>
              <a:rPr lang="en-US" altLang="zh-CN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信息安及保密协议</a:t>
            </a:r>
            <a:r>
              <a:rPr lang="en-US" altLang="zh-CN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zh-CN" altLang="en-US" sz="20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2789" name="Text Box 29"/>
          <p:cNvSpPr txBox="1">
            <a:spLocks noChangeArrowheads="1"/>
          </p:cNvSpPr>
          <p:nvPr/>
        </p:nvSpPr>
        <p:spPr bwMode="auto">
          <a:xfrm>
            <a:off x="5457825" y="2492375"/>
            <a:ext cx="1582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讨论方案</a:t>
            </a:r>
          </a:p>
        </p:txBody>
      </p:sp>
      <p:sp>
        <p:nvSpPr>
          <p:cNvPr id="32790" name="Text Box 30"/>
          <p:cNvSpPr txBox="1">
            <a:spLocks noChangeArrowheads="1"/>
          </p:cNvSpPr>
          <p:nvPr/>
        </p:nvSpPr>
        <p:spPr bwMode="auto">
          <a:xfrm>
            <a:off x="8193088" y="2420938"/>
            <a:ext cx="143986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客户提供</a:t>
            </a:r>
          </a:p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需求</a:t>
            </a:r>
          </a:p>
        </p:txBody>
      </p:sp>
      <p:sp>
        <p:nvSpPr>
          <p:cNvPr id="32791" name="Text Box 31"/>
          <p:cNvSpPr txBox="1">
            <a:spLocks noChangeArrowheads="1"/>
          </p:cNvSpPr>
          <p:nvPr/>
        </p:nvSpPr>
        <p:spPr bwMode="auto">
          <a:xfrm>
            <a:off x="8266113" y="5260975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签  约</a:t>
            </a:r>
          </a:p>
        </p:txBody>
      </p:sp>
      <p:sp>
        <p:nvSpPr>
          <p:cNvPr id="32792" name="Text Box 32"/>
          <p:cNvSpPr txBox="1">
            <a:spLocks noChangeArrowheads="1"/>
          </p:cNvSpPr>
          <p:nvPr/>
        </p:nvSpPr>
        <p:spPr bwMode="auto">
          <a:xfrm>
            <a:off x="2936875" y="5300663"/>
            <a:ext cx="1511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后续服务</a:t>
            </a:r>
          </a:p>
        </p:txBody>
      </p:sp>
      <p:sp>
        <p:nvSpPr>
          <p:cNvPr id="32793" name="Text Box 33"/>
          <p:cNvSpPr txBox="1">
            <a:spLocks noChangeArrowheads="1"/>
          </p:cNvSpPr>
          <p:nvPr/>
        </p:nvSpPr>
        <p:spPr bwMode="auto">
          <a:xfrm>
            <a:off x="5595938" y="5214938"/>
            <a:ext cx="1439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制作</a:t>
            </a:r>
            <a:r>
              <a:rPr lang="en-US" altLang="zh-CN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APP</a:t>
            </a:r>
            <a:endParaRPr lang="zh-CN" altLang="en-US" sz="20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6" descr="未命名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8950" y="1484313"/>
            <a:ext cx="2641600" cy="4525962"/>
          </a:xfrm>
        </p:spPr>
      </p:pic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1643063" y="404813"/>
            <a:ext cx="8054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75E09"/>
                </a:solidFill>
                <a:latin typeface="Arial Black" pitchFamily="34" charset="0"/>
                <a:ea typeface="微软雅黑" pitchFamily="34" charset="-122"/>
              </a:rPr>
              <a:t>Thank you for your concern!</a:t>
            </a:r>
            <a:endParaRPr lang="zh-CN" altLang="en-US">
              <a:solidFill>
                <a:srgbClr val="F75E09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34820" name="Rectangle 7"/>
          <p:cNvSpPr>
            <a:spLocks noChangeArrowheads="1"/>
          </p:cNvSpPr>
          <p:nvPr/>
        </p:nvSpPr>
        <p:spPr bwMode="auto">
          <a:xfrm>
            <a:off x="4016375" y="1454150"/>
            <a:ext cx="54737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联系我们：</a:t>
            </a:r>
            <a:r>
              <a:rPr lang="en-US" sz="1400" dirty="0">
                <a:latin typeface="Arial" charset="0"/>
                <a:ea typeface="仿宋" pitchFamily="49" charset="-122"/>
              </a:rPr>
              <a:t/>
            </a:r>
            <a:br>
              <a:rPr lang="en-US" sz="1400" dirty="0">
                <a:latin typeface="Arial" charset="0"/>
                <a:ea typeface="仿宋" pitchFamily="49" charset="-122"/>
              </a:rPr>
            </a:br>
            <a:endParaRPr lang="en-US" sz="1400" dirty="0">
              <a:latin typeface="Arial" charset="0"/>
              <a:ea typeface="仿宋" pitchFamily="49" charset="-122"/>
            </a:endParaRPr>
          </a:p>
          <a:p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官方网站：  </a:t>
            </a:r>
            <a:r>
              <a:rPr lang="en-US" altLang="zh-CN" sz="2000" dirty="0">
                <a:solidFill>
                  <a:srgbClr val="008000"/>
                </a:solidFill>
                <a:latin typeface="华文细黑" pitchFamily="2" charset="-122"/>
                <a:ea typeface="华文细黑" pitchFamily="2" charset="-122"/>
                <a:hlinkClick r:id="rId3"/>
              </a:rPr>
              <a:t>www.viewcreator3d.com</a:t>
            </a:r>
            <a:endParaRPr lang="en-US" altLang="zh-CN" sz="2000" dirty="0">
              <a:solidFill>
                <a:srgbClr val="008000"/>
              </a:solidFill>
              <a:latin typeface="华文细黑" pitchFamily="2" charset="-122"/>
              <a:ea typeface="华文细黑" pitchFamily="2" charset="-122"/>
            </a:endParaRPr>
          </a:p>
          <a:p>
            <a:endParaRPr lang="zh-CN" altLang="en-US" sz="2400" dirty="0">
              <a:solidFill>
                <a:schemeClr val="bg2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全国客服热线：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010-</a:t>
            </a:r>
            <a:r>
              <a:rPr lang="en-US" altLang="zh-CN" sz="2000" dirty="0">
                <a:ea typeface="微软雅黑" pitchFamily="34" charset="-122"/>
              </a:rPr>
              <a:t>62507</a:t>
            </a:r>
            <a:r>
              <a:rPr lang="zh-CN" altLang="en-US" sz="2000" dirty="0">
                <a:ea typeface="微软雅黑" pitchFamily="34" charset="-122"/>
              </a:rPr>
              <a:t>502</a:t>
            </a:r>
            <a:r>
              <a:rPr lang="en-US" altLang="zh-CN" dirty="0">
                <a:ea typeface="微软雅黑" pitchFamily="34" charset="-122"/>
              </a:rPr>
              <a:t> </a:t>
            </a:r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sz="1800" dirty="0" err="1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企业业务线</a:t>
            </a:r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endParaRPr lang="zh-CN" altLang="en-US" sz="1800" dirty="0">
              <a:solidFill>
                <a:schemeClr val="bg2"/>
              </a:solidFill>
              <a:latin typeface="华文细黑" pitchFamily="2" charset="-122"/>
              <a:ea typeface="华文细黑" pitchFamily="2" charset="-122"/>
              <a:hlinkClick r:id="rId4" action="ppaction://hlinkfile"/>
            </a:endParaRPr>
          </a:p>
          <a:p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邮箱地址</a:t>
            </a:r>
            <a:r>
              <a:rPr 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：</a:t>
            </a:r>
            <a:r>
              <a:rPr lang="en-US" altLang="zh-CN" sz="2000" b="0" dirty="0">
                <a:ea typeface="微软雅黑" pitchFamily="34" charset="-122"/>
              </a:rPr>
              <a:t>market@viewcreator3d.com</a:t>
            </a:r>
            <a:r>
              <a:rPr lang="en-US" altLang="zh-CN" sz="2000" dirty="0">
                <a:ea typeface="微软雅黑" pitchFamily="34" charset="-122"/>
              </a:rPr>
              <a:t> </a:t>
            </a:r>
            <a:endParaRPr lang="zh-CN" altLang="en-US" sz="2000" dirty="0">
              <a:solidFill>
                <a:srgbClr val="008000"/>
              </a:solidFill>
              <a:latin typeface="华文细黑" pitchFamily="2" charset="-122"/>
              <a:ea typeface="华文细黑" pitchFamily="2" charset="-122"/>
            </a:endParaRPr>
          </a:p>
          <a:p>
            <a:endParaRPr lang="zh-CN" altLang="en-US" sz="1800" dirty="0">
              <a:solidFill>
                <a:schemeClr val="bg2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传真：</a:t>
            </a:r>
            <a:r>
              <a:rPr lang="en-US" altLang="zh-CN" sz="2000" b="0" dirty="0">
                <a:ea typeface="微软雅黑" pitchFamily="34" charset="-122"/>
              </a:rPr>
              <a:t>010-88859906</a:t>
            </a:r>
            <a:r>
              <a:rPr lang="en-US" altLang="zh-CN" sz="2000" dirty="0">
                <a:ea typeface="微软雅黑" pitchFamily="34" charset="-122"/>
              </a:rPr>
              <a:t> </a:t>
            </a:r>
            <a:endParaRPr lang="zh-CN" altLang="en-US" sz="2000" dirty="0">
              <a:solidFill>
                <a:schemeClr val="bg2"/>
              </a:solidFill>
              <a:latin typeface="华文细黑" pitchFamily="2" charset="-122"/>
              <a:ea typeface="华文细黑" pitchFamily="2" charset="-122"/>
            </a:endParaRPr>
          </a:p>
          <a:p>
            <a:endParaRPr lang="zh-CN" altLang="en-US" sz="1800" dirty="0">
              <a:solidFill>
                <a:schemeClr val="bg2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18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公司地址：</a:t>
            </a:r>
            <a:r>
              <a:rPr lang="zh-CN" altLang="en-US" sz="1800" dirty="0">
                <a:ea typeface="微软雅黑" pitchFamily="34" charset="-122"/>
              </a:rPr>
              <a:t>北京市海淀区上</a:t>
            </a:r>
            <a:r>
              <a:rPr lang="zh-CN" altLang="en-US" sz="1800" dirty="0" smtClean="0">
                <a:ea typeface="微软雅黑" pitchFamily="34" charset="-122"/>
              </a:rPr>
              <a:t>地嘉华大厦</a:t>
            </a:r>
            <a:r>
              <a:rPr lang="en-US" altLang="zh-CN" sz="1800" dirty="0" smtClean="0">
                <a:ea typeface="微软雅黑" pitchFamily="34" charset="-122"/>
              </a:rPr>
              <a:t>A</a:t>
            </a:r>
            <a:r>
              <a:rPr lang="zh-CN" altLang="en-US" sz="1800" dirty="0" smtClean="0">
                <a:ea typeface="微软雅黑" pitchFamily="34" charset="-122"/>
              </a:rPr>
              <a:t>座</a:t>
            </a:r>
            <a:r>
              <a:rPr lang="en-US" altLang="zh-CN" sz="1800" dirty="0" smtClean="0">
                <a:ea typeface="微软雅黑" pitchFamily="34" charset="-122"/>
              </a:rPr>
              <a:t>407</a:t>
            </a:r>
            <a:endParaRPr lang="zh-CN" altLang="en-US" sz="1800" dirty="0">
              <a:ea typeface="微软雅黑" pitchFamily="34" charset="-122"/>
            </a:endParaRPr>
          </a:p>
        </p:txBody>
      </p:sp>
      <p:sp>
        <p:nvSpPr>
          <p:cNvPr id="34821" name="Rectangle 8"/>
          <p:cNvSpPr>
            <a:spLocks noChangeArrowheads="1"/>
          </p:cNvSpPr>
          <p:nvPr/>
        </p:nvSpPr>
        <p:spPr bwMode="auto">
          <a:xfrm>
            <a:off x="6105525" y="6165850"/>
            <a:ext cx="3665538" cy="504825"/>
          </a:xfrm>
          <a:prstGeom prst="rect">
            <a:avLst/>
          </a:prstGeom>
          <a:solidFill>
            <a:srgbClr val="F75E0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0">
                <a:latin typeface="Arial" charset="0"/>
              </a:rPr>
              <a:t>       </a:t>
            </a:r>
            <a:endParaRPr lang="zh-CN" altLang="en-US" sz="1600" b="0">
              <a:solidFill>
                <a:schemeClr val="bg1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7040563" y="6165850"/>
            <a:ext cx="266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感谢您的观赏！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F75E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 b="0">
              <a:latin typeface="Arial" charset="0"/>
            </a:endParaRP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631825" y="1844675"/>
            <a:ext cx="4897438" cy="1143000"/>
          </a:xfrm>
        </p:spPr>
        <p:txBody>
          <a:bodyPr/>
          <a:lstStyle/>
          <a:p>
            <a:pPr eaLnBrk="1" hangingPunct="1"/>
            <a:r>
              <a:rPr lang="zh-CN" sz="8000" b="1" smtClean="0">
                <a:ea typeface="微软雅黑" pitchFamily="34" charset="-122"/>
              </a:rPr>
              <a:t>拥抱一下</a:t>
            </a:r>
          </a:p>
        </p:txBody>
      </p:sp>
      <p:sp>
        <p:nvSpPr>
          <p:cNvPr id="21508" name="Rectangle 9"/>
          <p:cNvSpPr>
            <a:spLocks noChangeArrowheads="1"/>
          </p:cNvSpPr>
          <p:nvPr/>
        </p:nvSpPr>
        <p:spPr bwMode="auto">
          <a:xfrm>
            <a:off x="4311650" y="2781300"/>
            <a:ext cx="43132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Yes OR No</a:t>
            </a:r>
            <a:r>
              <a:rPr lang="zh-CN" altLang="en-US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？</a:t>
            </a:r>
            <a:endParaRPr lang="en-US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3448050" y="3068638"/>
            <a:ext cx="265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8000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1510" name="Rectangle 11"/>
          <p:cNvSpPr>
            <a:spLocks noChangeArrowheads="1"/>
          </p:cNvSpPr>
          <p:nvPr/>
        </p:nvSpPr>
        <p:spPr bwMode="auto">
          <a:xfrm>
            <a:off x="128588" y="1125538"/>
            <a:ext cx="96329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8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来看看我们的</a:t>
            </a:r>
            <a:r>
              <a:rPr lang="zh-CN" altLang="en-US" sz="800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案例</a:t>
            </a:r>
            <a:r>
              <a:rPr lang="zh-CN" altLang="en-US" sz="800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吧？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rgbClr val="59595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95438" y="2143125"/>
            <a:ext cx="55006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3"/>
                </a:solidFill>
                <a:ea typeface="微软雅黑" pitchFamily="34" charset="-122"/>
              </a:rPr>
              <a:t>移动</a:t>
            </a:r>
            <a:r>
              <a:rPr lang="en-US" altLang="zh-CN" dirty="0">
                <a:solidFill>
                  <a:schemeClr val="accent3"/>
                </a:solidFill>
                <a:ea typeface="微软雅黑" pitchFamily="34" charset="-122"/>
              </a:rPr>
              <a:t>APP</a:t>
            </a:r>
            <a:r>
              <a:rPr lang="zh-CN" altLang="en-US" dirty="0">
                <a:solidFill>
                  <a:schemeClr val="accent3"/>
                </a:solidFill>
                <a:ea typeface="微软雅黑" pitchFamily="34" charset="-122"/>
              </a:rPr>
              <a:t>典型案例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7171" name="Group 4"/>
          <p:cNvGrpSpPr>
            <a:grpSpLocks/>
          </p:cNvGrpSpPr>
          <p:nvPr/>
        </p:nvGrpSpPr>
        <p:grpSpPr bwMode="auto">
          <a:xfrm>
            <a:off x="268288" y="323850"/>
            <a:ext cx="5022850" cy="822325"/>
            <a:chOff x="0" y="0"/>
            <a:chExt cx="3164" cy="518"/>
          </a:xfrm>
        </p:grpSpPr>
        <p:pic>
          <p:nvPicPr>
            <p:cNvPr id="7179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6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" name="Text Box 6"/>
            <p:cNvSpPr txBox="1">
              <a:spLocks noChangeArrowheads="1"/>
            </p:cNvSpPr>
            <p:nvPr/>
          </p:nvSpPr>
          <p:spPr bwMode="auto">
            <a:xfrm>
              <a:off x="97" y="92"/>
              <a:ext cx="2973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7172" name="矩形 9"/>
          <p:cNvSpPr>
            <a:spLocks noChangeArrowheads="1"/>
          </p:cNvSpPr>
          <p:nvPr/>
        </p:nvSpPr>
        <p:spPr bwMode="auto">
          <a:xfrm>
            <a:off x="1208088" y="549275"/>
            <a:ext cx="3643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案例一：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IBM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行业解决方案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7173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7174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7175" name="图片 2" descr="QQ20120826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412875"/>
            <a:ext cx="2782888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图片 8" descr="QQ20120826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0113" y="1412875"/>
            <a:ext cx="2808287" cy="42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图片 10" descr="QQ20120826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4663" y="1412875"/>
            <a:ext cx="2808287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矩形 1"/>
          <p:cNvSpPr>
            <a:spLocks noChangeArrowheads="1"/>
          </p:cNvSpPr>
          <p:nvPr/>
        </p:nvSpPr>
        <p:spPr bwMode="auto">
          <a:xfrm>
            <a:off x="128588" y="5949950"/>
            <a:ext cx="9504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en-US" altLang="zh-CN" sz="1800" b="0">
                <a:ea typeface="微软雅黑" pitchFamily="34" charset="-122"/>
              </a:rPr>
              <a:t>IBM</a:t>
            </a:r>
            <a:r>
              <a:rPr lang="zh-CN" altLang="en-US" sz="1800" b="0">
                <a:ea typeface="微软雅黑" pitchFamily="34" charset="-122"/>
              </a:rPr>
              <a:t>行业解决方案把</a:t>
            </a:r>
            <a:r>
              <a:rPr lang="en-US" altLang="zh-CN" sz="1800" b="0">
                <a:ea typeface="微软雅黑" pitchFamily="34" charset="-122"/>
              </a:rPr>
              <a:t>IBM</a:t>
            </a:r>
            <a:r>
              <a:rPr lang="zh-CN" altLang="en-US" sz="1800" b="0">
                <a:ea typeface="微软雅黑" pitchFamily="34" charset="-122"/>
              </a:rPr>
              <a:t>多个工业行业解决方案</a:t>
            </a:r>
            <a:r>
              <a:rPr lang="en-US" sz="1800" b="0">
                <a:ea typeface="微软雅黑" pitchFamily="34" charset="-122"/>
              </a:rPr>
              <a:t>精美的包装一个</a:t>
            </a:r>
            <a:r>
              <a:rPr lang="en-US" altLang="zh-CN" sz="1800" b="0">
                <a:ea typeface="微软雅黑" pitchFamily="34" charset="-122"/>
              </a:rPr>
              <a:t>APP</a:t>
            </a:r>
            <a:r>
              <a:rPr lang="en-US" sz="1800" b="0">
                <a:ea typeface="微软雅黑" pitchFamily="34" charset="-122"/>
              </a:rPr>
              <a:t>，方便传递</a:t>
            </a:r>
            <a:r>
              <a:rPr lang="en-US" altLang="zh-CN" sz="1800" b="0">
                <a:ea typeface="微软雅黑" pitchFamily="34" charset="-122"/>
              </a:rPr>
              <a:t>IBM</a:t>
            </a:r>
            <a:r>
              <a:rPr lang="en-US" sz="1800" b="0">
                <a:ea typeface="微软雅黑" pitchFamily="34" charset="-122"/>
              </a:rPr>
              <a:t>智慧地球之精髓，视创博奥充分领会，借以简洁、品质的视觉交互，达成了这一目标</a:t>
            </a:r>
            <a:endParaRPr lang="zh-CN" altLang="en-US" sz="1800" b="0"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8195" name="Group 4"/>
          <p:cNvGrpSpPr>
            <a:grpSpLocks/>
          </p:cNvGrpSpPr>
          <p:nvPr/>
        </p:nvGrpSpPr>
        <p:grpSpPr bwMode="auto">
          <a:xfrm>
            <a:off x="268288" y="323850"/>
            <a:ext cx="4443412" cy="822325"/>
            <a:chOff x="0" y="0"/>
            <a:chExt cx="2799" cy="518"/>
          </a:xfrm>
        </p:grpSpPr>
        <p:pic>
          <p:nvPicPr>
            <p:cNvPr id="8203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99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4" name="Text Box 6"/>
            <p:cNvSpPr txBox="1">
              <a:spLocks noChangeArrowheads="1"/>
            </p:cNvSpPr>
            <p:nvPr/>
          </p:nvSpPr>
          <p:spPr bwMode="auto">
            <a:xfrm>
              <a:off x="97" y="92"/>
              <a:ext cx="2610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1136650" y="549275"/>
            <a:ext cx="3600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案例二：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Honda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博物馆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8197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8198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8199" name="图片 7" descr="IMG_109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412875"/>
            <a:ext cx="2808288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8" descr="IMG_109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3225" y="1412875"/>
            <a:ext cx="2808288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11" descr="IMG_117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40113" y="1412875"/>
            <a:ext cx="28336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矩形 10"/>
          <p:cNvSpPr>
            <a:spLocks noChangeArrowheads="1"/>
          </p:cNvSpPr>
          <p:nvPr/>
        </p:nvSpPr>
        <p:spPr bwMode="auto">
          <a:xfrm>
            <a:off x="128588" y="5949950"/>
            <a:ext cx="9504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dirty="0" err="1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 dirty="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en-US" altLang="zh-CN" sz="1800" dirty="0">
                <a:ea typeface="微软雅黑" pitchFamily="34" charset="-122"/>
              </a:rPr>
              <a:t>HONDA</a:t>
            </a:r>
            <a:r>
              <a:rPr lang="zh-CN" altLang="en-US" sz="1800" dirty="0">
                <a:ea typeface="微软雅黑" pitchFamily="34" charset="-122"/>
              </a:rPr>
              <a:t>这款</a:t>
            </a:r>
            <a:r>
              <a:rPr lang="en-US" altLang="zh-CN" sz="1800" dirty="0">
                <a:ea typeface="微软雅黑" pitchFamily="34" charset="-122"/>
              </a:rPr>
              <a:t>APP</a:t>
            </a:r>
            <a:r>
              <a:rPr lang="zh-CN" altLang="en-US" sz="1800" dirty="0">
                <a:ea typeface="微软雅黑" pitchFamily="34" charset="-122"/>
              </a:rPr>
              <a:t>的特点是应用了</a:t>
            </a:r>
            <a:r>
              <a:rPr lang="en-US" sz="1800" dirty="0">
                <a:ea typeface="微软雅黑" pitchFamily="34" charset="-122"/>
              </a:rPr>
              <a:t>‘</a:t>
            </a:r>
            <a:r>
              <a:rPr lang="zh-CN" altLang="en-US" sz="1800" dirty="0">
                <a:ea typeface="微软雅黑" pitchFamily="34" charset="-122"/>
              </a:rPr>
              <a:t>虚拟触发</a:t>
            </a:r>
            <a:r>
              <a:rPr lang="en-US" sz="1800" dirty="0">
                <a:ea typeface="微软雅黑" pitchFamily="34" charset="-122"/>
              </a:rPr>
              <a:t>’</a:t>
            </a:r>
            <a:r>
              <a:rPr lang="zh-CN" altLang="en-US" sz="1800" dirty="0">
                <a:ea typeface="微软雅黑" pitchFamily="34" charset="-122"/>
              </a:rPr>
              <a:t>技术，交互是使用摄像头把印刷在宣传材料上的发动机</a:t>
            </a:r>
            <a:r>
              <a:rPr lang="zh-CN" altLang="en-US" sz="1800" dirty="0" smtClean="0">
                <a:ea typeface="微软雅黑" pitchFamily="34" charset="-122"/>
              </a:rPr>
              <a:t>图像，通过移动设备呈现</a:t>
            </a:r>
            <a:r>
              <a:rPr lang="zh-CN" altLang="en-US" sz="1800" dirty="0">
                <a:ea typeface="微软雅黑" pitchFamily="34" charset="-122"/>
              </a:rPr>
              <a:t>相应的声音和震动效果</a:t>
            </a:r>
            <a:endParaRPr lang="zh-CN" altLang="en-US" sz="1800" b="0" dirty="0"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9219" name="Group 4"/>
          <p:cNvGrpSpPr>
            <a:grpSpLocks/>
          </p:cNvGrpSpPr>
          <p:nvPr/>
        </p:nvGrpSpPr>
        <p:grpSpPr bwMode="auto">
          <a:xfrm>
            <a:off x="268288" y="323850"/>
            <a:ext cx="5529262" cy="822325"/>
            <a:chOff x="0" y="0"/>
            <a:chExt cx="3483" cy="518"/>
          </a:xfrm>
        </p:grpSpPr>
        <p:pic>
          <p:nvPicPr>
            <p:cNvPr id="9227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8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8" name="Text Box 6"/>
            <p:cNvSpPr txBox="1">
              <a:spLocks noChangeArrowheads="1"/>
            </p:cNvSpPr>
            <p:nvPr/>
          </p:nvSpPr>
          <p:spPr bwMode="auto">
            <a:xfrm>
              <a:off x="97" y="92"/>
              <a:ext cx="3290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1136650" y="549275"/>
            <a:ext cx="482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案例三：现代汽车</a:t>
            </a:r>
            <a:r>
              <a:rPr lang="en-US" altLang="zh-CN" sz="2000">
                <a:solidFill>
                  <a:schemeClr val="bg1"/>
                </a:solidFill>
                <a:ea typeface="微软雅黑" pitchFamily="34" charset="-122"/>
              </a:rPr>
              <a:t>Accord</a:t>
            </a: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系列</a:t>
            </a:r>
            <a:endParaRPr 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9221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9222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9223" name="图片 1" descr="IMG_109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412875"/>
            <a:ext cx="28321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图片 2" descr="IMG_109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0113" y="1412875"/>
            <a:ext cx="2822575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图片 3" descr="IMG_109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53225" y="1412875"/>
            <a:ext cx="28797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矩形 10"/>
          <p:cNvSpPr>
            <a:spLocks noChangeArrowheads="1"/>
          </p:cNvSpPr>
          <p:nvPr/>
        </p:nvSpPr>
        <p:spPr bwMode="auto">
          <a:xfrm>
            <a:off x="128588" y="5949950"/>
            <a:ext cx="9504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en-US" altLang="zh-CN" sz="1800">
                <a:solidFill>
                  <a:srgbClr val="000000"/>
                </a:solidFill>
                <a:ea typeface="微软雅黑" pitchFamily="34" charset="-122"/>
              </a:rPr>
              <a:t>360</a:t>
            </a:r>
            <a:r>
              <a:rPr lang="zh-CN" altLang="en-US" sz="1800">
                <a:solidFill>
                  <a:srgbClr val="000000"/>
                </a:solidFill>
                <a:ea typeface="微软雅黑" pitchFamily="34" charset="-122"/>
              </a:rPr>
              <a:t>全景互动交互充分体现传递了品牌的高端品质及舒适</a:t>
            </a:r>
            <a:endParaRPr lang="zh-CN" altLang="en-US" sz="1800" b="0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>
            <a:spLocks noChangeArrowheads="1"/>
          </p:cNvSpPr>
          <p:nvPr/>
        </p:nvSpPr>
        <p:spPr bwMode="auto">
          <a:xfrm>
            <a:off x="6872288" y="188913"/>
            <a:ext cx="3062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0">
                <a:solidFill>
                  <a:srgbClr val="FF3300"/>
                </a:solidFill>
                <a:ea typeface="微软雅黑" pitchFamily="34" charset="-122"/>
              </a:rPr>
              <a:t>INTELLIGENCE WE OFFER FORTUNE YOU GAIN</a:t>
            </a:r>
          </a:p>
        </p:txBody>
      </p:sp>
      <p:grpSp>
        <p:nvGrpSpPr>
          <p:cNvPr id="10243" name="Group 4"/>
          <p:cNvGrpSpPr>
            <a:grpSpLocks/>
          </p:cNvGrpSpPr>
          <p:nvPr/>
        </p:nvGrpSpPr>
        <p:grpSpPr bwMode="auto">
          <a:xfrm>
            <a:off x="268288" y="323850"/>
            <a:ext cx="4516437" cy="822325"/>
            <a:chOff x="0" y="0"/>
            <a:chExt cx="2845" cy="518"/>
          </a:xfrm>
        </p:grpSpPr>
        <p:pic>
          <p:nvPicPr>
            <p:cNvPr id="10251" name="圆角矩形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45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6"/>
            <p:cNvSpPr txBox="1">
              <a:spLocks noChangeArrowheads="1"/>
            </p:cNvSpPr>
            <p:nvPr/>
          </p:nvSpPr>
          <p:spPr bwMode="auto">
            <a:xfrm>
              <a:off x="97" y="92"/>
              <a:ext cx="2655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charset="0"/>
              </a:endParaRPr>
            </a:p>
          </p:txBody>
        </p:sp>
      </p:grp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1136650" y="508000"/>
            <a:ext cx="3095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案例四：中博展览集团</a:t>
            </a:r>
            <a:endParaRPr lang="zh-CN" altLang="en-US" sz="200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10245" name="AutoShape 22"/>
          <p:cNvCxnSpPr>
            <a:cxnSpLocks noChangeShapeType="1"/>
          </p:cNvCxnSpPr>
          <p:nvPr/>
        </p:nvCxnSpPr>
        <p:spPr bwMode="auto">
          <a:xfrm>
            <a:off x="3224213" y="1196975"/>
            <a:ext cx="1587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0246" name="AutoShape 23"/>
          <p:cNvCxnSpPr>
            <a:cxnSpLocks noChangeShapeType="1"/>
          </p:cNvCxnSpPr>
          <p:nvPr/>
        </p:nvCxnSpPr>
        <p:spPr bwMode="auto">
          <a:xfrm>
            <a:off x="6537325" y="1196975"/>
            <a:ext cx="1588" cy="4679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10247" name="图片 5" descr="引导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12875"/>
            <a:ext cx="28797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图片 7" descr="地图导航副本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0113" y="1412875"/>
            <a:ext cx="2881312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图片 8" descr="主页副本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53225" y="1412875"/>
            <a:ext cx="28797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3" name="矩形 10"/>
          <p:cNvSpPr>
            <a:spLocks noChangeArrowheads="1"/>
          </p:cNvSpPr>
          <p:nvPr/>
        </p:nvSpPr>
        <p:spPr bwMode="auto">
          <a:xfrm>
            <a:off x="128588" y="5949950"/>
            <a:ext cx="9504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>
                <a:solidFill>
                  <a:srgbClr val="FF0000"/>
                </a:solidFill>
                <a:ea typeface="微软雅黑" pitchFamily="34" charset="-122"/>
              </a:rPr>
              <a:t>案析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：</a:t>
            </a:r>
            <a:r>
              <a:rPr lang="zh-CN" altLang="en-US" sz="1800">
                <a:ea typeface="微软雅黑" pitchFamily="34" charset="-122"/>
              </a:rPr>
              <a:t>和中博的合作使我们对服务型企业客户功能性的</a:t>
            </a:r>
            <a:r>
              <a:rPr lang="en-US" altLang="zh-CN" sz="1800">
                <a:ea typeface="微软雅黑" pitchFamily="34" charset="-122"/>
              </a:rPr>
              <a:t>APP</a:t>
            </a:r>
            <a:r>
              <a:rPr lang="zh-CN" altLang="en-US" sz="1800">
                <a:ea typeface="微软雅黑" pitchFamily="34" charset="-122"/>
              </a:rPr>
              <a:t>有了全新的领会，最终有了</a:t>
            </a:r>
            <a:r>
              <a:rPr lang="en-US" sz="1800">
                <a:ea typeface="微软雅黑" pitchFamily="34" charset="-122"/>
              </a:rPr>
              <a:t>‘</a:t>
            </a:r>
            <a:r>
              <a:rPr lang="zh-CN" altLang="en-US" sz="1800">
                <a:ea typeface="微软雅黑" pitchFamily="34" charset="-122"/>
              </a:rPr>
              <a:t>中博展览</a:t>
            </a:r>
            <a:r>
              <a:rPr lang="en-US" sz="1800">
                <a:ea typeface="微软雅黑" pitchFamily="34" charset="-122"/>
              </a:rPr>
              <a:t>’</a:t>
            </a:r>
            <a:r>
              <a:rPr lang="zh-CN" altLang="en-US" sz="1800">
                <a:ea typeface="微软雅黑" pitchFamily="34" charset="-122"/>
              </a:rPr>
              <a:t>这款</a:t>
            </a:r>
            <a:r>
              <a:rPr lang="en-US" altLang="zh-CN" sz="1800">
                <a:ea typeface="微软雅黑" pitchFamily="34" charset="-122"/>
              </a:rPr>
              <a:t>APP</a:t>
            </a:r>
            <a:r>
              <a:rPr lang="zh-CN" altLang="en-US" sz="1800">
                <a:ea typeface="微软雅黑" pitchFamily="34" charset="-122"/>
              </a:rPr>
              <a:t>的产生，体验吧！</a:t>
            </a:r>
            <a:endParaRPr lang="zh-CN" altLang="en-US" sz="1800" b="0"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2663</TotalTime>
  <Pages>0</Pages>
  <Words>1643</Words>
  <Characters>0</Characters>
  <Application>Microsoft Office PowerPoint</Application>
  <DocSecurity>0</DocSecurity>
  <PresentationFormat>A4 纸张(210x297 毫米)</PresentationFormat>
  <Lines>0</Lines>
  <Paragraphs>167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企业级视觉前端 解决方案</vt:lpstr>
      <vt:lpstr>幻灯片 2</vt:lpstr>
      <vt:lpstr>幻灯片 3</vt:lpstr>
      <vt:lpstr>拥抱一下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诺必行！</vt:lpstr>
      <vt:lpstr>幻灯片 28</vt:lpstr>
      <vt:lpstr>幻灯片 29</vt:lpstr>
      <vt:lpstr>品牌</vt:lpstr>
      <vt:lpstr>幻灯片 31</vt:lpstr>
      <vt:lpstr>幻灯片 32</vt:lpstr>
    </vt:vector>
  </TitlesOfParts>
  <Company>Chinese ORG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CommUser</dc:creator>
  <cp:lastModifiedBy>User</cp:lastModifiedBy>
  <cp:revision>636</cp:revision>
  <dcterms:created xsi:type="dcterms:W3CDTF">2012-02-29T08:16:23Z</dcterms:created>
  <dcterms:modified xsi:type="dcterms:W3CDTF">2013-11-06T07:57:22Z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2052-8.1.0.3656</vt:lpwstr>
  </property>
</Properties>
</file>